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68"/>
  </p:notesMasterIdLst>
  <p:sldIdLst>
    <p:sldId id="256" r:id="rId2"/>
    <p:sldId id="257" r:id="rId3"/>
    <p:sldId id="278" r:id="rId4"/>
    <p:sldId id="258" r:id="rId5"/>
    <p:sldId id="272" r:id="rId6"/>
    <p:sldId id="259" r:id="rId7"/>
    <p:sldId id="261" r:id="rId8"/>
    <p:sldId id="271" r:id="rId9"/>
    <p:sldId id="262" r:id="rId10"/>
    <p:sldId id="263" r:id="rId11"/>
    <p:sldId id="264" r:id="rId12"/>
    <p:sldId id="266" r:id="rId13"/>
    <p:sldId id="265" r:id="rId14"/>
    <p:sldId id="267" r:id="rId15"/>
    <p:sldId id="268" r:id="rId16"/>
    <p:sldId id="270" r:id="rId17"/>
    <p:sldId id="269" r:id="rId18"/>
    <p:sldId id="273" r:id="rId19"/>
    <p:sldId id="274" r:id="rId20"/>
    <p:sldId id="275" r:id="rId21"/>
    <p:sldId id="279" r:id="rId22"/>
    <p:sldId id="281" r:id="rId23"/>
    <p:sldId id="287" r:id="rId24"/>
    <p:sldId id="276" r:id="rId25"/>
    <p:sldId id="284" r:id="rId26"/>
    <p:sldId id="285" r:id="rId27"/>
    <p:sldId id="311" r:id="rId28"/>
    <p:sldId id="286" r:id="rId29"/>
    <p:sldId id="288" r:id="rId30"/>
    <p:sldId id="289" r:id="rId31"/>
    <p:sldId id="290" r:id="rId32"/>
    <p:sldId id="291" r:id="rId33"/>
    <p:sldId id="283" r:id="rId34"/>
    <p:sldId id="293" r:id="rId35"/>
    <p:sldId id="292" r:id="rId36"/>
    <p:sldId id="294" r:id="rId37"/>
    <p:sldId id="296" r:id="rId38"/>
    <p:sldId id="295" r:id="rId39"/>
    <p:sldId id="297" r:id="rId40"/>
    <p:sldId id="277" r:id="rId41"/>
    <p:sldId id="280" r:id="rId42"/>
    <p:sldId id="298" r:id="rId43"/>
    <p:sldId id="303" r:id="rId44"/>
    <p:sldId id="299" r:id="rId45"/>
    <p:sldId id="300" r:id="rId46"/>
    <p:sldId id="322" r:id="rId47"/>
    <p:sldId id="325" r:id="rId48"/>
    <p:sldId id="301" r:id="rId49"/>
    <p:sldId id="302" r:id="rId50"/>
    <p:sldId id="304" r:id="rId51"/>
    <p:sldId id="305" r:id="rId52"/>
    <p:sldId id="306" r:id="rId53"/>
    <p:sldId id="307" r:id="rId54"/>
    <p:sldId id="309" r:id="rId55"/>
    <p:sldId id="310" r:id="rId56"/>
    <p:sldId id="308" r:id="rId57"/>
    <p:sldId id="312" r:id="rId58"/>
    <p:sldId id="313" r:id="rId59"/>
    <p:sldId id="315" r:id="rId60"/>
    <p:sldId id="316" r:id="rId61"/>
    <p:sldId id="317" r:id="rId62"/>
    <p:sldId id="319" r:id="rId63"/>
    <p:sldId id="318" r:id="rId64"/>
    <p:sldId id="320" r:id="rId65"/>
    <p:sldId id="321" r:id="rId66"/>
    <p:sldId id="324"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FF"/>
    <a:srgbClr val="6699FF"/>
    <a:srgbClr val="99CC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4E190D-2243-429B-BC0B-FD7F7F1B42F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1D275AA-B1C5-4786-99EC-F2FB21471177}">
      <dgm:prSet/>
      <dgm:spPr/>
      <dgm:t>
        <a:bodyPr/>
        <a:lstStyle/>
        <a:p>
          <a:r>
            <a:rPr lang="en-US" b="0" i="0" dirty="0"/>
            <a:t>NOMENCLATURE</a:t>
          </a:r>
          <a:endParaRPr lang="en-US" dirty="0"/>
        </a:p>
      </dgm:t>
    </dgm:pt>
    <dgm:pt modelId="{9E9F73BB-0A66-42CD-A460-E2247754D1EA}" type="parTrans" cxnId="{9B6D8507-F11B-4BF7-8ED3-8D8E84BAC6AE}">
      <dgm:prSet/>
      <dgm:spPr/>
      <dgm:t>
        <a:bodyPr/>
        <a:lstStyle/>
        <a:p>
          <a:endParaRPr lang="en-US"/>
        </a:p>
      </dgm:t>
    </dgm:pt>
    <dgm:pt modelId="{E6BE58E2-94E4-40E9-915E-0DC8FD8986D1}" type="sibTrans" cxnId="{9B6D8507-F11B-4BF7-8ED3-8D8E84BAC6AE}">
      <dgm:prSet/>
      <dgm:spPr/>
      <dgm:t>
        <a:bodyPr/>
        <a:lstStyle/>
        <a:p>
          <a:endParaRPr lang="en-US"/>
        </a:p>
      </dgm:t>
    </dgm:pt>
    <dgm:pt modelId="{EC832765-AEF1-49DF-82BF-4C56EC66F875}">
      <dgm:prSet/>
      <dgm:spPr/>
      <dgm:t>
        <a:bodyPr/>
        <a:lstStyle/>
        <a:p>
          <a:r>
            <a:rPr lang="en-US" b="0" i="0" dirty="0"/>
            <a:t>EPIDEMIOLOGY</a:t>
          </a:r>
          <a:endParaRPr lang="en-US" dirty="0"/>
        </a:p>
      </dgm:t>
    </dgm:pt>
    <dgm:pt modelId="{EB5A78E1-3BDC-4D04-84CC-4100BACBC8E4}" type="parTrans" cxnId="{490A018F-2006-424F-B0AF-326188A70E65}">
      <dgm:prSet/>
      <dgm:spPr/>
      <dgm:t>
        <a:bodyPr/>
        <a:lstStyle/>
        <a:p>
          <a:endParaRPr lang="en-US"/>
        </a:p>
      </dgm:t>
    </dgm:pt>
    <dgm:pt modelId="{3C85DC43-877D-4153-BE15-95A8E0F17EC5}" type="sibTrans" cxnId="{490A018F-2006-424F-B0AF-326188A70E65}">
      <dgm:prSet/>
      <dgm:spPr/>
      <dgm:t>
        <a:bodyPr/>
        <a:lstStyle/>
        <a:p>
          <a:endParaRPr lang="en-US"/>
        </a:p>
      </dgm:t>
    </dgm:pt>
    <dgm:pt modelId="{9BD74C78-55B9-460E-B75C-2AAEAAF402CA}">
      <dgm:prSet/>
      <dgm:spPr/>
      <dgm:t>
        <a:bodyPr/>
        <a:lstStyle/>
        <a:p>
          <a:r>
            <a:rPr lang="en-US" b="0" i="0" dirty="0"/>
            <a:t>PATHOBIOLOGY</a:t>
          </a:r>
          <a:endParaRPr lang="en-US" dirty="0"/>
        </a:p>
      </dgm:t>
    </dgm:pt>
    <dgm:pt modelId="{D8EDABAB-D3A2-44E4-9109-5C64088FF995}" type="parTrans" cxnId="{1D1D4F97-C8A9-48B4-8F86-B4C269F92FCA}">
      <dgm:prSet/>
      <dgm:spPr/>
      <dgm:t>
        <a:bodyPr/>
        <a:lstStyle/>
        <a:p>
          <a:endParaRPr lang="en-US"/>
        </a:p>
      </dgm:t>
    </dgm:pt>
    <dgm:pt modelId="{82E77DB9-8CDC-4377-8A47-B0F8E09F1B5F}" type="sibTrans" cxnId="{1D1D4F97-C8A9-48B4-8F86-B4C269F92FCA}">
      <dgm:prSet/>
      <dgm:spPr/>
      <dgm:t>
        <a:bodyPr/>
        <a:lstStyle/>
        <a:p>
          <a:endParaRPr lang="en-US"/>
        </a:p>
      </dgm:t>
    </dgm:pt>
    <dgm:pt modelId="{A40E31C1-2DDF-435A-8219-A19AB04116B6}">
      <dgm:prSet/>
      <dgm:spPr/>
      <dgm:t>
        <a:bodyPr/>
        <a:lstStyle/>
        <a:p>
          <a:r>
            <a:rPr lang="en-US" b="0" i="0" dirty="0"/>
            <a:t>CLINICAL FEATURES</a:t>
          </a:r>
          <a:endParaRPr lang="en-US" dirty="0"/>
        </a:p>
      </dgm:t>
    </dgm:pt>
    <dgm:pt modelId="{9594732D-5B40-4D05-AB05-78DD55BCDA44}" type="parTrans" cxnId="{84D53DA2-6B8D-48BB-A5C0-9C4FBCE346D9}">
      <dgm:prSet/>
      <dgm:spPr/>
      <dgm:t>
        <a:bodyPr/>
        <a:lstStyle/>
        <a:p>
          <a:endParaRPr lang="en-US"/>
        </a:p>
      </dgm:t>
    </dgm:pt>
    <dgm:pt modelId="{58B1A658-38AB-43CF-A64D-827A368867D1}" type="sibTrans" cxnId="{84D53DA2-6B8D-48BB-A5C0-9C4FBCE346D9}">
      <dgm:prSet/>
      <dgm:spPr/>
      <dgm:t>
        <a:bodyPr/>
        <a:lstStyle/>
        <a:p>
          <a:endParaRPr lang="en-US"/>
        </a:p>
      </dgm:t>
    </dgm:pt>
    <dgm:pt modelId="{6ED7FFEF-9D8C-4126-AAAF-331DD46ADEEF}">
      <dgm:prSet/>
      <dgm:spPr/>
      <dgm:t>
        <a:bodyPr/>
        <a:lstStyle/>
        <a:p>
          <a:r>
            <a:rPr lang="en-US" b="0" i="0"/>
            <a:t>DIAGNOSIS</a:t>
          </a:r>
          <a:endParaRPr lang="en-US"/>
        </a:p>
      </dgm:t>
    </dgm:pt>
    <dgm:pt modelId="{E77F2C27-50D1-487B-9016-A195D870ABC3}" type="parTrans" cxnId="{35D14D4D-33CC-4DA4-95CE-DE9A3F29406F}">
      <dgm:prSet/>
      <dgm:spPr/>
      <dgm:t>
        <a:bodyPr/>
        <a:lstStyle/>
        <a:p>
          <a:endParaRPr lang="en-US"/>
        </a:p>
      </dgm:t>
    </dgm:pt>
    <dgm:pt modelId="{8BF431E3-1017-4EC5-9DD4-7464BD31D431}" type="sibTrans" cxnId="{35D14D4D-33CC-4DA4-95CE-DE9A3F29406F}">
      <dgm:prSet/>
      <dgm:spPr/>
      <dgm:t>
        <a:bodyPr/>
        <a:lstStyle/>
        <a:p>
          <a:endParaRPr lang="en-US"/>
        </a:p>
      </dgm:t>
    </dgm:pt>
    <dgm:pt modelId="{5327C6BE-E7FD-4DA5-B1AE-96B83FE6C5E8}">
      <dgm:prSet/>
      <dgm:spPr/>
      <dgm:t>
        <a:bodyPr/>
        <a:lstStyle/>
        <a:p>
          <a:r>
            <a:rPr lang="en-US" b="0" i="0" dirty="0"/>
            <a:t>TREATMENT</a:t>
          </a:r>
          <a:endParaRPr lang="en-US" dirty="0"/>
        </a:p>
      </dgm:t>
    </dgm:pt>
    <dgm:pt modelId="{BDF96602-422D-4E6B-9C92-BCFAD6ABF2EC}" type="parTrans" cxnId="{9D7FBFFB-8042-41D5-9D21-A41ECC4E907F}">
      <dgm:prSet/>
      <dgm:spPr/>
      <dgm:t>
        <a:bodyPr/>
        <a:lstStyle/>
        <a:p>
          <a:endParaRPr lang="en-US"/>
        </a:p>
      </dgm:t>
    </dgm:pt>
    <dgm:pt modelId="{978D6BF1-6CCB-4309-A54F-645B47EFC608}" type="sibTrans" cxnId="{9D7FBFFB-8042-41D5-9D21-A41ECC4E907F}">
      <dgm:prSet/>
      <dgm:spPr/>
      <dgm:t>
        <a:bodyPr/>
        <a:lstStyle/>
        <a:p>
          <a:endParaRPr lang="en-US"/>
        </a:p>
      </dgm:t>
    </dgm:pt>
    <dgm:pt modelId="{F15B28D3-5D78-4E0E-9D3F-726B951C6759}" type="pres">
      <dgm:prSet presAssocID="{784E190D-2243-429B-BC0B-FD7F7F1B42FB}" presName="linear" presStyleCnt="0">
        <dgm:presLayoutVars>
          <dgm:animLvl val="lvl"/>
          <dgm:resizeHandles val="exact"/>
        </dgm:presLayoutVars>
      </dgm:prSet>
      <dgm:spPr/>
    </dgm:pt>
    <dgm:pt modelId="{D5073F54-0799-45EA-9D39-923BFE0796DF}" type="pres">
      <dgm:prSet presAssocID="{81D275AA-B1C5-4786-99EC-F2FB21471177}" presName="parentText" presStyleLbl="node1" presStyleIdx="0" presStyleCnt="6">
        <dgm:presLayoutVars>
          <dgm:chMax val="0"/>
          <dgm:bulletEnabled val="1"/>
        </dgm:presLayoutVars>
      </dgm:prSet>
      <dgm:spPr/>
    </dgm:pt>
    <dgm:pt modelId="{E88FEB4D-2B48-40C6-9248-892EB2AD5376}" type="pres">
      <dgm:prSet presAssocID="{E6BE58E2-94E4-40E9-915E-0DC8FD8986D1}" presName="spacer" presStyleCnt="0"/>
      <dgm:spPr/>
    </dgm:pt>
    <dgm:pt modelId="{0AF57576-98C1-47C0-93B6-B512BDBE63CB}" type="pres">
      <dgm:prSet presAssocID="{EC832765-AEF1-49DF-82BF-4C56EC66F875}" presName="parentText" presStyleLbl="node1" presStyleIdx="1" presStyleCnt="6">
        <dgm:presLayoutVars>
          <dgm:chMax val="0"/>
          <dgm:bulletEnabled val="1"/>
        </dgm:presLayoutVars>
      </dgm:prSet>
      <dgm:spPr/>
    </dgm:pt>
    <dgm:pt modelId="{95DE27DB-EC72-4671-9035-496F98998361}" type="pres">
      <dgm:prSet presAssocID="{3C85DC43-877D-4153-BE15-95A8E0F17EC5}" presName="spacer" presStyleCnt="0"/>
      <dgm:spPr/>
    </dgm:pt>
    <dgm:pt modelId="{1C20569D-71D1-4011-9E31-B84AC1C9D479}" type="pres">
      <dgm:prSet presAssocID="{9BD74C78-55B9-460E-B75C-2AAEAAF402CA}" presName="parentText" presStyleLbl="node1" presStyleIdx="2" presStyleCnt="6">
        <dgm:presLayoutVars>
          <dgm:chMax val="0"/>
          <dgm:bulletEnabled val="1"/>
        </dgm:presLayoutVars>
      </dgm:prSet>
      <dgm:spPr/>
    </dgm:pt>
    <dgm:pt modelId="{2549A2B2-6E1A-4C42-A1DD-336FEEB13512}" type="pres">
      <dgm:prSet presAssocID="{82E77DB9-8CDC-4377-8A47-B0F8E09F1B5F}" presName="spacer" presStyleCnt="0"/>
      <dgm:spPr/>
    </dgm:pt>
    <dgm:pt modelId="{8BF976C1-487D-4543-A449-C9C4BD9AAA8B}" type="pres">
      <dgm:prSet presAssocID="{A40E31C1-2DDF-435A-8219-A19AB04116B6}" presName="parentText" presStyleLbl="node1" presStyleIdx="3" presStyleCnt="6">
        <dgm:presLayoutVars>
          <dgm:chMax val="0"/>
          <dgm:bulletEnabled val="1"/>
        </dgm:presLayoutVars>
      </dgm:prSet>
      <dgm:spPr/>
    </dgm:pt>
    <dgm:pt modelId="{71FFC1E0-C9D0-4D82-A89C-E9B6AA5F0F63}" type="pres">
      <dgm:prSet presAssocID="{58B1A658-38AB-43CF-A64D-827A368867D1}" presName="spacer" presStyleCnt="0"/>
      <dgm:spPr/>
    </dgm:pt>
    <dgm:pt modelId="{71681160-1CF9-4620-AF5C-15F1956C1FF5}" type="pres">
      <dgm:prSet presAssocID="{6ED7FFEF-9D8C-4126-AAAF-331DD46ADEEF}" presName="parentText" presStyleLbl="node1" presStyleIdx="4" presStyleCnt="6">
        <dgm:presLayoutVars>
          <dgm:chMax val="0"/>
          <dgm:bulletEnabled val="1"/>
        </dgm:presLayoutVars>
      </dgm:prSet>
      <dgm:spPr/>
    </dgm:pt>
    <dgm:pt modelId="{1FC65605-2889-47AE-BA72-6CDFD2E70536}" type="pres">
      <dgm:prSet presAssocID="{8BF431E3-1017-4EC5-9DD4-7464BD31D431}" presName="spacer" presStyleCnt="0"/>
      <dgm:spPr/>
    </dgm:pt>
    <dgm:pt modelId="{2DBAD3FC-68AB-4555-83CC-C216BF893ADF}" type="pres">
      <dgm:prSet presAssocID="{5327C6BE-E7FD-4DA5-B1AE-96B83FE6C5E8}" presName="parentText" presStyleLbl="node1" presStyleIdx="5" presStyleCnt="6">
        <dgm:presLayoutVars>
          <dgm:chMax val="0"/>
          <dgm:bulletEnabled val="1"/>
        </dgm:presLayoutVars>
      </dgm:prSet>
      <dgm:spPr/>
    </dgm:pt>
  </dgm:ptLst>
  <dgm:cxnLst>
    <dgm:cxn modelId="{612E3007-C0FC-48B5-A99C-DF626A1C6D3A}" type="presOf" srcId="{EC832765-AEF1-49DF-82BF-4C56EC66F875}" destId="{0AF57576-98C1-47C0-93B6-B512BDBE63CB}" srcOrd="0" destOrd="0" presId="urn:microsoft.com/office/officeart/2005/8/layout/vList2"/>
    <dgm:cxn modelId="{9B6D8507-F11B-4BF7-8ED3-8D8E84BAC6AE}" srcId="{784E190D-2243-429B-BC0B-FD7F7F1B42FB}" destId="{81D275AA-B1C5-4786-99EC-F2FB21471177}" srcOrd="0" destOrd="0" parTransId="{9E9F73BB-0A66-42CD-A460-E2247754D1EA}" sibTransId="{E6BE58E2-94E4-40E9-915E-0DC8FD8986D1}"/>
    <dgm:cxn modelId="{C7E6131B-140F-4D6E-9D83-361C2A59C668}" type="presOf" srcId="{6ED7FFEF-9D8C-4126-AAAF-331DD46ADEEF}" destId="{71681160-1CF9-4620-AF5C-15F1956C1FF5}" srcOrd="0" destOrd="0" presId="urn:microsoft.com/office/officeart/2005/8/layout/vList2"/>
    <dgm:cxn modelId="{B417193E-8B73-4F7B-9F91-8929E33CF9BA}" type="presOf" srcId="{784E190D-2243-429B-BC0B-FD7F7F1B42FB}" destId="{F15B28D3-5D78-4E0E-9D3F-726B951C6759}" srcOrd="0" destOrd="0" presId="urn:microsoft.com/office/officeart/2005/8/layout/vList2"/>
    <dgm:cxn modelId="{D889416A-F31E-4578-8AFE-C1931DB9AD69}" type="presOf" srcId="{9BD74C78-55B9-460E-B75C-2AAEAAF402CA}" destId="{1C20569D-71D1-4011-9E31-B84AC1C9D479}" srcOrd="0" destOrd="0" presId="urn:microsoft.com/office/officeart/2005/8/layout/vList2"/>
    <dgm:cxn modelId="{35D14D4D-33CC-4DA4-95CE-DE9A3F29406F}" srcId="{784E190D-2243-429B-BC0B-FD7F7F1B42FB}" destId="{6ED7FFEF-9D8C-4126-AAAF-331DD46ADEEF}" srcOrd="4" destOrd="0" parTransId="{E77F2C27-50D1-487B-9016-A195D870ABC3}" sibTransId="{8BF431E3-1017-4EC5-9DD4-7464BD31D431}"/>
    <dgm:cxn modelId="{490A018F-2006-424F-B0AF-326188A70E65}" srcId="{784E190D-2243-429B-BC0B-FD7F7F1B42FB}" destId="{EC832765-AEF1-49DF-82BF-4C56EC66F875}" srcOrd="1" destOrd="0" parTransId="{EB5A78E1-3BDC-4D04-84CC-4100BACBC8E4}" sibTransId="{3C85DC43-877D-4153-BE15-95A8E0F17EC5}"/>
    <dgm:cxn modelId="{1D1D4F97-C8A9-48B4-8F86-B4C269F92FCA}" srcId="{784E190D-2243-429B-BC0B-FD7F7F1B42FB}" destId="{9BD74C78-55B9-460E-B75C-2AAEAAF402CA}" srcOrd="2" destOrd="0" parTransId="{D8EDABAB-D3A2-44E4-9109-5C64088FF995}" sibTransId="{82E77DB9-8CDC-4377-8A47-B0F8E09F1B5F}"/>
    <dgm:cxn modelId="{87B5CE97-5569-40AA-8ECA-98F577359A90}" type="presOf" srcId="{81D275AA-B1C5-4786-99EC-F2FB21471177}" destId="{D5073F54-0799-45EA-9D39-923BFE0796DF}" srcOrd="0" destOrd="0" presId="urn:microsoft.com/office/officeart/2005/8/layout/vList2"/>
    <dgm:cxn modelId="{3950D898-B15D-4626-A76B-FE5A312327B9}" type="presOf" srcId="{5327C6BE-E7FD-4DA5-B1AE-96B83FE6C5E8}" destId="{2DBAD3FC-68AB-4555-83CC-C216BF893ADF}" srcOrd="0" destOrd="0" presId="urn:microsoft.com/office/officeart/2005/8/layout/vList2"/>
    <dgm:cxn modelId="{84D53DA2-6B8D-48BB-A5C0-9C4FBCE346D9}" srcId="{784E190D-2243-429B-BC0B-FD7F7F1B42FB}" destId="{A40E31C1-2DDF-435A-8219-A19AB04116B6}" srcOrd="3" destOrd="0" parTransId="{9594732D-5B40-4D05-AB05-78DD55BCDA44}" sibTransId="{58B1A658-38AB-43CF-A64D-827A368867D1}"/>
    <dgm:cxn modelId="{20132BC3-D27D-4345-A9E3-6538ABDFC54D}" type="presOf" srcId="{A40E31C1-2DDF-435A-8219-A19AB04116B6}" destId="{8BF976C1-487D-4543-A449-C9C4BD9AAA8B}" srcOrd="0" destOrd="0" presId="urn:microsoft.com/office/officeart/2005/8/layout/vList2"/>
    <dgm:cxn modelId="{9D7FBFFB-8042-41D5-9D21-A41ECC4E907F}" srcId="{784E190D-2243-429B-BC0B-FD7F7F1B42FB}" destId="{5327C6BE-E7FD-4DA5-B1AE-96B83FE6C5E8}" srcOrd="5" destOrd="0" parTransId="{BDF96602-422D-4E6B-9C92-BCFAD6ABF2EC}" sibTransId="{978D6BF1-6CCB-4309-A54F-645B47EFC608}"/>
    <dgm:cxn modelId="{71DF300E-0420-47DB-BA8D-4F44F04EF729}" type="presParOf" srcId="{F15B28D3-5D78-4E0E-9D3F-726B951C6759}" destId="{D5073F54-0799-45EA-9D39-923BFE0796DF}" srcOrd="0" destOrd="0" presId="urn:microsoft.com/office/officeart/2005/8/layout/vList2"/>
    <dgm:cxn modelId="{1AB916A0-1CB7-4DB9-90D3-25F94DD51BE1}" type="presParOf" srcId="{F15B28D3-5D78-4E0E-9D3F-726B951C6759}" destId="{E88FEB4D-2B48-40C6-9248-892EB2AD5376}" srcOrd="1" destOrd="0" presId="urn:microsoft.com/office/officeart/2005/8/layout/vList2"/>
    <dgm:cxn modelId="{E8327E8D-E739-48E8-947A-4A9E2B5220C8}" type="presParOf" srcId="{F15B28D3-5D78-4E0E-9D3F-726B951C6759}" destId="{0AF57576-98C1-47C0-93B6-B512BDBE63CB}" srcOrd="2" destOrd="0" presId="urn:microsoft.com/office/officeart/2005/8/layout/vList2"/>
    <dgm:cxn modelId="{3E298DD9-6030-4EAC-A0A8-EE5100D8433C}" type="presParOf" srcId="{F15B28D3-5D78-4E0E-9D3F-726B951C6759}" destId="{95DE27DB-EC72-4671-9035-496F98998361}" srcOrd="3" destOrd="0" presId="urn:microsoft.com/office/officeart/2005/8/layout/vList2"/>
    <dgm:cxn modelId="{FBEF8F6E-72AA-4883-90CE-E91E789BAF33}" type="presParOf" srcId="{F15B28D3-5D78-4E0E-9D3F-726B951C6759}" destId="{1C20569D-71D1-4011-9E31-B84AC1C9D479}" srcOrd="4" destOrd="0" presId="urn:microsoft.com/office/officeart/2005/8/layout/vList2"/>
    <dgm:cxn modelId="{425B7B74-059E-4A56-A722-6A7C8DD18DA7}" type="presParOf" srcId="{F15B28D3-5D78-4E0E-9D3F-726B951C6759}" destId="{2549A2B2-6E1A-4C42-A1DD-336FEEB13512}" srcOrd="5" destOrd="0" presId="urn:microsoft.com/office/officeart/2005/8/layout/vList2"/>
    <dgm:cxn modelId="{67825F08-64AB-4EE9-BBE1-F0BCB7616E14}" type="presParOf" srcId="{F15B28D3-5D78-4E0E-9D3F-726B951C6759}" destId="{8BF976C1-487D-4543-A449-C9C4BD9AAA8B}" srcOrd="6" destOrd="0" presId="urn:microsoft.com/office/officeart/2005/8/layout/vList2"/>
    <dgm:cxn modelId="{5CC69BB9-512F-42D2-8940-E876F311C2AE}" type="presParOf" srcId="{F15B28D3-5D78-4E0E-9D3F-726B951C6759}" destId="{71FFC1E0-C9D0-4D82-A89C-E9B6AA5F0F63}" srcOrd="7" destOrd="0" presId="urn:microsoft.com/office/officeart/2005/8/layout/vList2"/>
    <dgm:cxn modelId="{B6D3E55B-66B2-4A48-9B3A-1E0EEA071B0B}" type="presParOf" srcId="{F15B28D3-5D78-4E0E-9D3F-726B951C6759}" destId="{71681160-1CF9-4620-AF5C-15F1956C1FF5}" srcOrd="8" destOrd="0" presId="urn:microsoft.com/office/officeart/2005/8/layout/vList2"/>
    <dgm:cxn modelId="{8541A942-275B-45A7-A66A-529037B47A52}" type="presParOf" srcId="{F15B28D3-5D78-4E0E-9D3F-726B951C6759}" destId="{1FC65605-2889-47AE-BA72-6CDFD2E70536}" srcOrd="9" destOrd="0" presId="urn:microsoft.com/office/officeart/2005/8/layout/vList2"/>
    <dgm:cxn modelId="{1DBD6FF2-93D6-433E-8758-B0796B6D8681}" type="presParOf" srcId="{F15B28D3-5D78-4E0E-9D3F-726B951C6759}" destId="{2DBAD3FC-68AB-4555-83CC-C216BF893AD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2FEDDD-86FD-4133-988B-85460A4C0020}"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US"/>
        </a:p>
      </dgm:t>
    </dgm:pt>
    <dgm:pt modelId="{6F2C2338-7A89-4940-8215-997AFEFB46D8}">
      <dgm:prSet/>
      <dgm:spPr/>
      <dgm:t>
        <a:bodyPr/>
        <a:lstStyle/>
        <a:p>
          <a:pPr rtl="0"/>
          <a:r>
            <a:rPr lang="en-US" b="1" dirty="0"/>
            <a:t>Cardiac amyloidosis</a:t>
          </a:r>
          <a:r>
            <a:rPr lang="en-US" dirty="0"/>
            <a:t> </a:t>
          </a:r>
          <a:endParaRPr lang="en-IN" dirty="0"/>
        </a:p>
      </dgm:t>
    </dgm:pt>
    <dgm:pt modelId="{35038F32-3176-4168-BDB0-A17FE2B67C2E}" type="parTrans" cxnId="{3F01FCC5-75BA-4B3F-BCBD-CED37EC38DD5}">
      <dgm:prSet/>
      <dgm:spPr/>
      <dgm:t>
        <a:bodyPr/>
        <a:lstStyle/>
        <a:p>
          <a:endParaRPr lang="en-US"/>
        </a:p>
      </dgm:t>
    </dgm:pt>
    <dgm:pt modelId="{C732E0F2-BD08-4734-B556-C5AB81001451}" type="sibTrans" cxnId="{3F01FCC5-75BA-4B3F-BCBD-CED37EC38DD5}">
      <dgm:prSet/>
      <dgm:spPr/>
      <dgm:t>
        <a:bodyPr/>
        <a:lstStyle/>
        <a:p>
          <a:endParaRPr lang="en-US"/>
        </a:p>
      </dgm:t>
    </dgm:pt>
    <dgm:pt modelId="{EDD78437-3C1A-4069-8378-DD2CA6D96125}">
      <dgm:prSet/>
      <dgm:spPr/>
      <dgm:t>
        <a:bodyPr/>
        <a:lstStyle/>
        <a:p>
          <a:pPr rtl="0"/>
          <a:r>
            <a:rPr lang="en-US" dirty="0"/>
            <a:t>A disorder caused by deposits of an abnormal protein (amyloid) in the heart tissue. </a:t>
          </a:r>
          <a:endParaRPr lang="en-IN" dirty="0"/>
        </a:p>
      </dgm:t>
    </dgm:pt>
    <dgm:pt modelId="{67480A5E-1C0D-44CB-8833-5A42236E74A3}" type="parTrans" cxnId="{F92F6A91-FD5C-4BCA-9D34-4F7FA64E2553}">
      <dgm:prSet/>
      <dgm:spPr/>
      <dgm:t>
        <a:bodyPr/>
        <a:lstStyle/>
        <a:p>
          <a:endParaRPr lang="en-US"/>
        </a:p>
      </dgm:t>
    </dgm:pt>
    <dgm:pt modelId="{8BBAE0D7-81EC-43EC-B3A0-0320BB30080E}" type="sibTrans" cxnId="{F92F6A91-FD5C-4BCA-9D34-4F7FA64E2553}">
      <dgm:prSet/>
      <dgm:spPr/>
      <dgm:t>
        <a:bodyPr/>
        <a:lstStyle/>
        <a:p>
          <a:endParaRPr lang="en-US"/>
        </a:p>
      </dgm:t>
    </dgm:pt>
    <dgm:pt modelId="{FEBB89BF-6656-4721-907F-882355D73B01}">
      <dgm:prSet/>
      <dgm:spPr/>
      <dgm:t>
        <a:bodyPr/>
        <a:lstStyle/>
        <a:p>
          <a:pPr rtl="0"/>
          <a:r>
            <a:rPr lang="en-US" dirty="0"/>
            <a:t>These deposits make it hard for the heart to work properly.</a:t>
          </a:r>
          <a:endParaRPr lang="en-IN" dirty="0"/>
        </a:p>
      </dgm:t>
    </dgm:pt>
    <dgm:pt modelId="{397074E7-C451-4586-B66F-37215889C293}" type="parTrans" cxnId="{BE0CDE41-8C17-43D7-8FC3-B4661CC96FB7}">
      <dgm:prSet/>
      <dgm:spPr/>
      <dgm:t>
        <a:bodyPr/>
        <a:lstStyle/>
        <a:p>
          <a:endParaRPr lang="en-US"/>
        </a:p>
      </dgm:t>
    </dgm:pt>
    <dgm:pt modelId="{76178D69-47C5-4BCC-B3C1-D776D0C6AEAB}" type="sibTrans" cxnId="{BE0CDE41-8C17-43D7-8FC3-B4661CC96FB7}">
      <dgm:prSet/>
      <dgm:spPr/>
      <dgm:t>
        <a:bodyPr/>
        <a:lstStyle/>
        <a:p>
          <a:endParaRPr lang="en-US"/>
        </a:p>
      </dgm:t>
    </dgm:pt>
    <dgm:pt modelId="{A7FD2FED-DB58-47F6-A43F-6455BD645324}">
      <dgm:prSet/>
      <dgm:spPr/>
      <dgm:t>
        <a:bodyPr/>
        <a:lstStyle/>
        <a:p>
          <a:pPr rtl="0"/>
          <a:r>
            <a:rPr lang="en-IN" b="1" dirty="0"/>
            <a:t>Alternative Names</a:t>
          </a:r>
          <a:endParaRPr lang="en-IN" dirty="0"/>
        </a:p>
      </dgm:t>
    </dgm:pt>
    <dgm:pt modelId="{946B263E-97BD-4C62-A5A1-9C099780AF79}" type="parTrans" cxnId="{147FCF29-1503-47D8-8248-4D80E98584D9}">
      <dgm:prSet/>
      <dgm:spPr/>
      <dgm:t>
        <a:bodyPr/>
        <a:lstStyle/>
        <a:p>
          <a:endParaRPr lang="en-US"/>
        </a:p>
      </dgm:t>
    </dgm:pt>
    <dgm:pt modelId="{A60F58AB-8A25-484A-8889-ABC6D9177C1F}" type="sibTrans" cxnId="{147FCF29-1503-47D8-8248-4D80E98584D9}">
      <dgm:prSet/>
      <dgm:spPr/>
      <dgm:t>
        <a:bodyPr/>
        <a:lstStyle/>
        <a:p>
          <a:endParaRPr lang="en-US"/>
        </a:p>
      </dgm:t>
    </dgm:pt>
    <dgm:pt modelId="{775A6FBB-80A3-4CF1-8C2A-1109AB10FA31}">
      <dgm:prSet/>
      <dgm:spPr/>
      <dgm:t>
        <a:bodyPr/>
        <a:lstStyle/>
        <a:p>
          <a:pPr rtl="0"/>
          <a:r>
            <a:rPr lang="en-IN"/>
            <a:t>Amyloidosis – cardiac</a:t>
          </a:r>
        </a:p>
      </dgm:t>
    </dgm:pt>
    <dgm:pt modelId="{B849E773-0D8F-408C-B864-B1624F56EBEA}" type="parTrans" cxnId="{328FB1AF-02D9-4063-B2F3-C6D27065625D}">
      <dgm:prSet/>
      <dgm:spPr/>
      <dgm:t>
        <a:bodyPr/>
        <a:lstStyle/>
        <a:p>
          <a:endParaRPr lang="en-US"/>
        </a:p>
      </dgm:t>
    </dgm:pt>
    <dgm:pt modelId="{29E84AC2-8973-457F-94ED-6E782410B448}" type="sibTrans" cxnId="{328FB1AF-02D9-4063-B2F3-C6D27065625D}">
      <dgm:prSet/>
      <dgm:spPr/>
      <dgm:t>
        <a:bodyPr/>
        <a:lstStyle/>
        <a:p>
          <a:endParaRPr lang="en-US"/>
        </a:p>
      </dgm:t>
    </dgm:pt>
    <dgm:pt modelId="{1DC9A443-E9B2-432D-A16B-7A9A041E5D46}">
      <dgm:prSet/>
      <dgm:spPr/>
      <dgm:t>
        <a:bodyPr/>
        <a:lstStyle/>
        <a:p>
          <a:pPr rtl="0"/>
          <a:r>
            <a:rPr lang="en-IN"/>
            <a:t>Primary cardiac amyloidosis - AL type</a:t>
          </a:r>
        </a:p>
      </dgm:t>
    </dgm:pt>
    <dgm:pt modelId="{E453FF1B-88C9-4500-9A2E-2673F37D4960}" type="parTrans" cxnId="{4F4430B0-6FB1-4510-9638-CCBA0CC47D88}">
      <dgm:prSet/>
      <dgm:spPr/>
      <dgm:t>
        <a:bodyPr/>
        <a:lstStyle/>
        <a:p>
          <a:endParaRPr lang="en-US"/>
        </a:p>
      </dgm:t>
    </dgm:pt>
    <dgm:pt modelId="{C87975E0-BB6D-4449-982C-BF24C353CFD0}" type="sibTrans" cxnId="{4F4430B0-6FB1-4510-9638-CCBA0CC47D88}">
      <dgm:prSet/>
      <dgm:spPr/>
      <dgm:t>
        <a:bodyPr/>
        <a:lstStyle/>
        <a:p>
          <a:endParaRPr lang="en-US"/>
        </a:p>
      </dgm:t>
    </dgm:pt>
    <dgm:pt modelId="{63F01394-6AB2-4453-86EF-5E56C484D1CF}">
      <dgm:prSet/>
      <dgm:spPr/>
      <dgm:t>
        <a:bodyPr/>
        <a:lstStyle/>
        <a:p>
          <a:pPr rtl="0"/>
          <a:r>
            <a:rPr lang="en-IN"/>
            <a:t>Secondary cardiac amyloidosis - AA type</a:t>
          </a:r>
        </a:p>
      </dgm:t>
    </dgm:pt>
    <dgm:pt modelId="{8078BD53-E34D-4D5E-BC78-67ED50A64057}" type="parTrans" cxnId="{FE6F4278-1115-41A1-9A29-01D8E1495EB4}">
      <dgm:prSet/>
      <dgm:spPr/>
      <dgm:t>
        <a:bodyPr/>
        <a:lstStyle/>
        <a:p>
          <a:endParaRPr lang="en-US"/>
        </a:p>
      </dgm:t>
    </dgm:pt>
    <dgm:pt modelId="{32049FAD-255C-4E60-B913-CA78545677EE}" type="sibTrans" cxnId="{FE6F4278-1115-41A1-9A29-01D8E1495EB4}">
      <dgm:prSet/>
      <dgm:spPr/>
      <dgm:t>
        <a:bodyPr/>
        <a:lstStyle/>
        <a:p>
          <a:endParaRPr lang="en-US"/>
        </a:p>
      </dgm:t>
    </dgm:pt>
    <dgm:pt modelId="{0031062E-653B-4DE4-AF77-9D5FBD618EDA}">
      <dgm:prSet/>
      <dgm:spPr/>
      <dgm:t>
        <a:bodyPr/>
        <a:lstStyle/>
        <a:p>
          <a:pPr rtl="0"/>
          <a:r>
            <a:rPr lang="en-IN"/>
            <a:t>Stiff heart syndrome; Senile amyloidosis</a:t>
          </a:r>
        </a:p>
      </dgm:t>
    </dgm:pt>
    <dgm:pt modelId="{D727E9B0-670F-4510-BD07-DE79EF55E149}" type="parTrans" cxnId="{718C317D-E08F-4D74-A133-8AEE6A29A265}">
      <dgm:prSet/>
      <dgm:spPr/>
      <dgm:t>
        <a:bodyPr/>
        <a:lstStyle/>
        <a:p>
          <a:endParaRPr lang="en-US"/>
        </a:p>
      </dgm:t>
    </dgm:pt>
    <dgm:pt modelId="{8527D273-8C34-4636-A367-CDEB932E6DE3}" type="sibTrans" cxnId="{718C317D-E08F-4D74-A133-8AEE6A29A265}">
      <dgm:prSet/>
      <dgm:spPr/>
      <dgm:t>
        <a:bodyPr/>
        <a:lstStyle/>
        <a:p>
          <a:endParaRPr lang="en-US"/>
        </a:p>
      </dgm:t>
    </dgm:pt>
    <dgm:pt modelId="{4E45B3E5-BF4B-41BF-A427-8632E3DA3CE5}" type="pres">
      <dgm:prSet presAssocID="{FA2FEDDD-86FD-4133-988B-85460A4C0020}" presName="theList" presStyleCnt="0">
        <dgm:presLayoutVars>
          <dgm:dir/>
          <dgm:animLvl val="lvl"/>
          <dgm:resizeHandles val="exact"/>
        </dgm:presLayoutVars>
      </dgm:prSet>
      <dgm:spPr/>
    </dgm:pt>
    <dgm:pt modelId="{2D745EC6-DC18-4E7B-8437-F7C5411DC40E}" type="pres">
      <dgm:prSet presAssocID="{6F2C2338-7A89-4940-8215-997AFEFB46D8}" presName="compNode" presStyleCnt="0"/>
      <dgm:spPr/>
    </dgm:pt>
    <dgm:pt modelId="{D216375B-31D2-43E9-B959-FAC932740770}" type="pres">
      <dgm:prSet presAssocID="{6F2C2338-7A89-4940-8215-997AFEFB46D8}" presName="aNode" presStyleLbl="bgShp" presStyleIdx="0" presStyleCnt="2"/>
      <dgm:spPr/>
    </dgm:pt>
    <dgm:pt modelId="{C07E9ECF-EE4C-4428-A6A5-BC7C37893DD9}" type="pres">
      <dgm:prSet presAssocID="{6F2C2338-7A89-4940-8215-997AFEFB46D8}" presName="textNode" presStyleLbl="bgShp" presStyleIdx="0" presStyleCnt="2"/>
      <dgm:spPr/>
    </dgm:pt>
    <dgm:pt modelId="{96A1CC4D-2ABD-4B6C-B01B-37CFF5FFC1F8}" type="pres">
      <dgm:prSet presAssocID="{6F2C2338-7A89-4940-8215-997AFEFB46D8}" presName="compChildNode" presStyleCnt="0"/>
      <dgm:spPr/>
    </dgm:pt>
    <dgm:pt modelId="{1946AE45-623B-42CA-80F7-393B341212BC}" type="pres">
      <dgm:prSet presAssocID="{6F2C2338-7A89-4940-8215-997AFEFB46D8}" presName="theInnerList" presStyleCnt="0"/>
      <dgm:spPr/>
    </dgm:pt>
    <dgm:pt modelId="{DAC0250E-9F33-4B61-81C0-E1B56BAE7D7B}" type="pres">
      <dgm:prSet presAssocID="{EDD78437-3C1A-4069-8378-DD2CA6D96125}" presName="childNode" presStyleLbl="node1" presStyleIdx="0" presStyleCnt="6" custLinFactNeighborX="658" custLinFactNeighborY="-4398">
        <dgm:presLayoutVars>
          <dgm:bulletEnabled val="1"/>
        </dgm:presLayoutVars>
      </dgm:prSet>
      <dgm:spPr/>
    </dgm:pt>
    <dgm:pt modelId="{CC68AFBE-29FE-4F23-B2F1-7F416591B09F}" type="pres">
      <dgm:prSet presAssocID="{EDD78437-3C1A-4069-8378-DD2CA6D96125}" presName="aSpace2" presStyleCnt="0"/>
      <dgm:spPr/>
    </dgm:pt>
    <dgm:pt modelId="{6B988E6B-FB0C-40FB-A5DE-9701EAE99152}" type="pres">
      <dgm:prSet presAssocID="{FEBB89BF-6656-4721-907F-882355D73B01}" presName="childNode" presStyleLbl="node1" presStyleIdx="1" presStyleCnt="6">
        <dgm:presLayoutVars>
          <dgm:bulletEnabled val="1"/>
        </dgm:presLayoutVars>
      </dgm:prSet>
      <dgm:spPr/>
    </dgm:pt>
    <dgm:pt modelId="{1A2BD8AD-7C6F-41F3-8AC9-DB2551049A25}" type="pres">
      <dgm:prSet presAssocID="{6F2C2338-7A89-4940-8215-997AFEFB46D8}" presName="aSpace" presStyleCnt="0"/>
      <dgm:spPr/>
    </dgm:pt>
    <dgm:pt modelId="{ADE0B021-728B-405D-A41C-3867EC101A60}" type="pres">
      <dgm:prSet presAssocID="{A7FD2FED-DB58-47F6-A43F-6455BD645324}" presName="compNode" presStyleCnt="0"/>
      <dgm:spPr/>
    </dgm:pt>
    <dgm:pt modelId="{78F4CE99-298D-40B3-BEC9-2F25EB0300BF}" type="pres">
      <dgm:prSet presAssocID="{A7FD2FED-DB58-47F6-A43F-6455BD645324}" presName="aNode" presStyleLbl="bgShp" presStyleIdx="1" presStyleCnt="2"/>
      <dgm:spPr/>
    </dgm:pt>
    <dgm:pt modelId="{4703CE93-2A7F-44D7-BC8F-065C0ABD8BAA}" type="pres">
      <dgm:prSet presAssocID="{A7FD2FED-DB58-47F6-A43F-6455BD645324}" presName="textNode" presStyleLbl="bgShp" presStyleIdx="1" presStyleCnt="2"/>
      <dgm:spPr/>
    </dgm:pt>
    <dgm:pt modelId="{EEAFAC39-187D-4C77-B3F3-338A482FFA43}" type="pres">
      <dgm:prSet presAssocID="{A7FD2FED-DB58-47F6-A43F-6455BD645324}" presName="compChildNode" presStyleCnt="0"/>
      <dgm:spPr/>
    </dgm:pt>
    <dgm:pt modelId="{43B70A3F-1E95-4267-AF07-947F24B0A098}" type="pres">
      <dgm:prSet presAssocID="{A7FD2FED-DB58-47F6-A43F-6455BD645324}" presName="theInnerList" presStyleCnt="0"/>
      <dgm:spPr/>
    </dgm:pt>
    <dgm:pt modelId="{CFA937B2-E19F-404D-86D5-97616AB4640D}" type="pres">
      <dgm:prSet presAssocID="{775A6FBB-80A3-4CF1-8C2A-1109AB10FA31}" presName="childNode" presStyleLbl="node1" presStyleIdx="2" presStyleCnt="6">
        <dgm:presLayoutVars>
          <dgm:bulletEnabled val="1"/>
        </dgm:presLayoutVars>
      </dgm:prSet>
      <dgm:spPr/>
    </dgm:pt>
    <dgm:pt modelId="{5B6E3AE1-2287-42C4-BA90-E6958E9D4C3B}" type="pres">
      <dgm:prSet presAssocID="{775A6FBB-80A3-4CF1-8C2A-1109AB10FA31}" presName="aSpace2" presStyleCnt="0"/>
      <dgm:spPr/>
    </dgm:pt>
    <dgm:pt modelId="{73A7CBB3-715D-4789-999A-6BD16426116C}" type="pres">
      <dgm:prSet presAssocID="{1DC9A443-E9B2-432D-A16B-7A9A041E5D46}" presName="childNode" presStyleLbl="node1" presStyleIdx="3" presStyleCnt="6">
        <dgm:presLayoutVars>
          <dgm:bulletEnabled val="1"/>
        </dgm:presLayoutVars>
      </dgm:prSet>
      <dgm:spPr/>
    </dgm:pt>
    <dgm:pt modelId="{E3D37896-67E6-411E-925A-1D67BCD5FE13}" type="pres">
      <dgm:prSet presAssocID="{1DC9A443-E9B2-432D-A16B-7A9A041E5D46}" presName="aSpace2" presStyleCnt="0"/>
      <dgm:spPr/>
    </dgm:pt>
    <dgm:pt modelId="{E70D975A-632E-4AF4-962E-1BC7886E203F}" type="pres">
      <dgm:prSet presAssocID="{63F01394-6AB2-4453-86EF-5E56C484D1CF}" presName="childNode" presStyleLbl="node1" presStyleIdx="4" presStyleCnt="6">
        <dgm:presLayoutVars>
          <dgm:bulletEnabled val="1"/>
        </dgm:presLayoutVars>
      </dgm:prSet>
      <dgm:spPr/>
    </dgm:pt>
    <dgm:pt modelId="{0B958942-E01B-4684-9507-CB00B262D5E3}" type="pres">
      <dgm:prSet presAssocID="{63F01394-6AB2-4453-86EF-5E56C484D1CF}" presName="aSpace2" presStyleCnt="0"/>
      <dgm:spPr/>
    </dgm:pt>
    <dgm:pt modelId="{D39B90F4-DCF3-46FC-912D-C2255DA42A2D}" type="pres">
      <dgm:prSet presAssocID="{0031062E-653B-4DE4-AF77-9D5FBD618EDA}" presName="childNode" presStyleLbl="node1" presStyleIdx="5" presStyleCnt="6">
        <dgm:presLayoutVars>
          <dgm:bulletEnabled val="1"/>
        </dgm:presLayoutVars>
      </dgm:prSet>
      <dgm:spPr/>
    </dgm:pt>
  </dgm:ptLst>
  <dgm:cxnLst>
    <dgm:cxn modelId="{28904606-174F-4657-B5C9-04EABEBD4409}" type="presOf" srcId="{A7FD2FED-DB58-47F6-A43F-6455BD645324}" destId="{4703CE93-2A7F-44D7-BC8F-065C0ABD8BAA}" srcOrd="1" destOrd="0" presId="urn:microsoft.com/office/officeart/2005/8/layout/lProcess2"/>
    <dgm:cxn modelId="{46D9BE11-66A2-4226-85B5-E017102E7F13}" type="presOf" srcId="{FEBB89BF-6656-4721-907F-882355D73B01}" destId="{6B988E6B-FB0C-40FB-A5DE-9701EAE99152}" srcOrd="0" destOrd="0" presId="urn:microsoft.com/office/officeart/2005/8/layout/lProcess2"/>
    <dgm:cxn modelId="{147FCF29-1503-47D8-8248-4D80E98584D9}" srcId="{FA2FEDDD-86FD-4133-988B-85460A4C0020}" destId="{A7FD2FED-DB58-47F6-A43F-6455BD645324}" srcOrd="1" destOrd="0" parTransId="{946B263E-97BD-4C62-A5A1-9C099780AF79}" sibTransId="{A60F58AB-8A25-484A-8889-ABC6D9177C1F}"/>
    <dgm:cxn modelId="{AE54693C-0D54-408C-8E70-FE1AE4038C94}" type="presOf" srcId="{6F2C2338-7A89-4940-8215-997AFEFB46D8}" destId="{C07E9ECF-EE4C-4428-A6A5-BC7C37893DD9}" srcOrd="1" destOrd="0" presId="urn:microsoft.com/office/officeart/2005/8/layout/lProcess2"/>
    <dgm:cxn modelId="{BE0CDE41-8C17-43D7-8FC3-B4661CC96FB7}" srcId="{6F2C2338-7A89-4940-8215-997AFEFB46D8}" destId="{FEBB89BF-6656-4721-907F-882355D73B01}" srcOrd="1" destOrd="0" parTransId="{397074E7-C451-4586-B66F-37215889C293}" sibTransId="{76178D69-47C5-4BCC-B3C1-D776D0C6AEAB}"/>
    <dgm:cxn modelId="{B22AB973-BACC-4F60-B55C-89EFC2E709C2}" type="presOf" srcId="{FA2FEDDD-86FD-4133-988B-85460A4C0020}" destId="{4E45B3E5-BF4B-41BF-A427-8632E3DA3CE5}" srcOrd="0" destOrd="0" presId="urn:microsoft.com/office/officeart/2005/8/layout/lProcess2"/>
    <dgm:cxn modelId="{FE6F4278-1115-41A1-9A29-01D8E1495EB4}" srcId="{A7FD2FED-DB58-47F6-A43F-6455BD645324}" destId="{63F01394-6AB2-4453-86EF-5E56C484D1CF}" srcOrd="2" destOrd="0" parTransId="{8078BD53-E34D-4D5E-BC78-67ED50A64057}" sibTransId="{32049FAD-255C-4E60-B913-CA78545677EE}"/>
    <dgm:cxn modelId="{718C317D-E08F-4D74-A133-8AEE6A29A265}" srcId="{A7FD2FED-DB58-47F6-A43F-6455BD645324}" destId="{0031062E-653B-4DE4-AF77-9D5FBD618EDA}" srcOrd="3" destOrd="0" parTransId="{D727E9B0-670F-4510-BD07-DE79EF55E149}" sibTransId="{8527D273-8C34-4636-A367-CDEB932E6DE3}"/>
    <dgm:cxn modelId="{09093A8A-6F4B-4E49-A875-D455769E5495}" type="presOf" srcId="{A7FD2FED-DB58-47F6-A43F-6455BD645324}" destId="{78F4CE99-298D-40B3-BEC9-2F25EB0300BF}" srcOrd="0" destOrd="0" presId="urn:microsoft.com/office/officeart/2005/8/layout/lProcess2"/>
    <dgm:cxn modelId="{F92F6A91-FD5C-4BCA-9D34-4F7FA64E2553}" srcId="{6F2C2338-7A89-4940-8215-997AFEFB46D8}" destId="{EDD78437-3C1A-4069-8378-DD2CA6D96125}" srcOrd="0" destOrd="0" parTransId="{67480A5E-1C0D-44CB-8833-5A42236E74A3}" sibTransId="{8BBAE0D7-81EC-43EC-B3A0-0320BB30080E}"/>
    <dgm:cxn modelId="{0DDE3CAF-E126-4829-8B3B-6836D2D5CE0A}" type="presOf" srcId="{6F2C2338-7A89-4940-8215-997AFEFB46D8}" destId="{D216375B-31D2-43E9-B959-FAC932740770}" srcOrd="0" destOrd="0" presId="urn:microsoft.com/office/officeart/2005/8/layout/lProcess2"/>
    <dgm:cxn modelId="{328FB1AF-02D9-4063-B2F3-C6D27065625D}" srcId="{A7FD2FED-DB58-47F6-A43F-6455BD645324}" destId="{775A6FBB-80A3-4CF1-8C2A-1109AB10FA31}" srcOrd="0" destOrd="0" parTransId="{B849E773-0D8F-408C-B864-B1624F56EBEA}" sibTransId="{29E84AC2-8973-457F-94ED-6E782410B448}"/>
    <dgm:cxn modelId="{4F4430B0-6FB1-4510-9638-CCBA0CC47D88}" srcId="{A7FD2FED-DB58-47F6-A43F-6455BD645324}" destId="{1DC9A443-E9B2-432D-A16B-7A9A041E5D46}" srcOrd="1" destOrd="0" parTransId="{E453FF1B-88C9-4500-9A2E-2673F37D4960}" sibTransId="{C87975E0-BB6D-4449-982C-BF24C353CFD0}"/>
    <dgm:cxn modelId="{CD3005BE-001A-4D31-B1D8-298BD897FACB}" type="presOf" srcId="{1DC9A443-E9B2-432D-A16B-7A9A041E5D46}" destId="{73A7CBB3-715D-4789-999A-6BD16426116C}" srcOrd="0" destOrd="0" presId="urn:microsoft.com/office/officeart/2005/8/layout/lProcess2"/>
    <dgm:cxn modelId="{08592DBF-8459-46FA-92A3-007EECA5FC42}" type="presOf" srcId="{0031062E-653B-4DE4-AF77-9D5FBD618EDA}" destId="{D39B90F4-DCF3-46FC-912D-C2255DA42A2D}" srcOrd="0" destOrd="0" presId="urn:microsoft.com/office/officeart/2005/8/layout/lProcess2"/>
    <dgm:cxn modelId="{3F01FCC5-75BA-4B3F-BCBD-CED37EC38DD5}" srcId="{FA2FEDDD-86FD-4133-988B-85460A4C0020}" destId="{6F2C2338-7A89-4940-8215-997AFEFB46D8}" srcOrd="0" destOrd="0" parTransId="{35038F32-3176-4168-BDB0-A17FE2B67C2E}" sibTransId="{C732E0F2-BD08-4734-B556-C5AB81001451}"/>
    <dgm:cxn modelId="{08FFC4CD-71E7-444B-AB0E-271DC95CCED6}" type="presOf" srcId="{63F01394-6AB2-4453-86EF-5E56C484D1CF}" destId="{E70D975A-632E-4AF4-962E-1BC7886E203F}" srcOrd="0" destOrd="0" presId="urn:microsoft.com/office/officeart/2005/8/layout/lProcess2"/>
    <dgm:cxn modelId="{99DAF1D5-18E3-4C93-860D-94313A0CD6E5}" type="presOf" srcId="{EDD78437-3C1A-4069-8378-DD2CA6D96125}" destId="{DAC0250E-9F33-4B61-81C0-E1B56BAE7D7B}" srcOrd="0" destOrd="0" presId="urn:microsoft.com/office/officeart/2005/8/layout/lProcess2"/>
    <dgm:cxn modelId="{383032ED-3FCD-4623-A66A-74783C1D1F82}" type="presOf" srcId="{775A6FBB-80A3-4CF1-8C2A-1109AB10FA31}" destId="{CFA937B2-E19F-404D-86D5-97616AB4640D}" srcOrd="0" destOrd="0" presId="urn:microsoft.com/office/officeart/2005/8/layout/lProcess2"/>
    <dgm:cxn modelId="{401AC6DA-EE37-4DB8-9DA3-2E4E3DE64A8A}" type="presParOf" srcId="{4E45B3E5-BF4B-41BF-A427-8632E3DA3CE5}" destId="{2D745EC6-DC18-4E7B-8437-F7C5411DC40E}" srcOrd="0" destOrd="0" presId="urn:microsoft.com/office/officeart/2005/8/layout/lProcess2"/>
    <dgm:cxn modelId="{0F63F4EB-C844-4EE3-933A-C6193AF80696}" type="presParOf" srcId="{2D745EC6-DC18-4E7B-8437-F7C5411DC40E}" destId="{D216375B-31D2-43E9-B959-FAC932740770}" srcOrd="0" destOrd="0" presId="urn:microsoft.com/office/officeart/2005/8/layout/lProcess2"/>
    <dgm:cxn modelId="{FB5962F6-BDA5-46F0-8B8F-3C1F123ADB1F}" type="presParOf" srcId="{2D745EC6-DC18-4E7B-8437-F7C5411DC40E}" destId="{C07E9ECF-EE4C-4428-A6A5-BC7C37893DD9}" srcOrd="1" destOrd="0" presId="urn:microsoft.com/office/officeart/2005/8/layout/lProcess2"/>
    <dgm:cxn modelId="{3F473A7A-8EB9-4D55-9476-5EBD79F05042}" type="presParOf" srcId="{2D745EC6-DC18-4E7B-8437-F7C5411DC40E}" destId="{96A1CC4D-2ABD-4B6C-B01B-37CFF5FFC1F8}" srcOrd="2" destOrd="0" presId="urn:microsoft.com/office/officeart/2005/8/layout/lProcess2"/>
    <dgm:cxn modelId="{C881C194-5E4F-4024-A9B2-6F0EB2285E14}" type="presParOf" srcId="{96A1CC4D-2ABD-4B6C-B01B-37CFF5FFC1F8}" destId="{1946AE45-623B-42CA-80F7-393B341212BC}" srcOrd="0" destOrd="0" presId="urn:microsoft.com/office/officeart/2005/8/layout/lProcess2"/>
    <dgm:cxn modelId="{D694F325-CF4D-483D-A23A-5B0697D19E8B}" type="presParOf" srcId="{1946AE45-623B-42CA-80F7-393B341212BC}" destId="{DAC0250E-9F33-4B61-81C0-E1B56BAE7D7B}" srcOrd="0" destOrd="0" presId="urn:microsoft.com/office/officeart/2005/8/layout/lProcess2"/>
    <dgm:cxn modelId="{7F563E84-7343-4E83-8573-6262129B5B52}" type="presParOf" srcId="{1946AE45-623B-42CA-80F7-393B341212BC}" destId="{CC68AFBE-29FE-4F23-B2F1-7F416591B09F}" srcOrd="1" destOrd="0" presId="urn:microsoft.com/office/officeart/2005/8/layout/lProcess2"/>
    <dgm:cxn modelId="{2171FE7F-ECF8-4B4E-BE6C-80FB5B883494}" type="presParOf" srcId="{1946AE45-623B-42CA-80F7-393B341212BC}" destId="{6B988E6B-FB0C-40FB-A5DE-9701EAE99152}" srcOrd="2" destOrd="0" presId="urn:microsoft.com/office/officeart/2005/8/layout/lProcess2"/>
    <dgm:cxn modelId="{8BAE4D1B-4811-4D06-ABF1-BC44182C7A3B}" type="presParOf" srcId="{4E45B3E5-BF4B-41BF-A427-8632E3DA3CE5}" destId="{1A2BD8AD-7C6F-41F3-8AC9-DB2551049A25}" srcOrd="1" destOrd="0" presId="urn:microsoft.com/office/officeart/2005/8/layout/lProcess2"/>
    <dgm:cxn modelId="{14028E72-E60F-47E3-B6F0-692BEB582120}" type="presParOf" srcId="{4E45B3E5-BF4B-41BF-A427-8632E3DA3CE5}" destId="{ADE0B021-728B-405D-A41C-3867EC101A60}" srcOrd="2" destOrd="0" presId="urn:microsoft.com/office/officeart/2005/8/layout/lProcess2"/>
    <dgm:cxn modelId="{72616F59-B066-4119-B8A4-E5BC90E8D2AC}" type="presParOf" srcId="{ADE0B021-728B-405D-A41C-3867EC101A60}" destId="{78F4CE99-298D-40B3-BEC9-2F25EB0300BF}" srcOrd="0" destOrd="0" presId="urn:microsoft.com/office/officeart/2005/8/layout/lProcess2"/>
    <dgm:cxn modelId="{D2082F38-74BC-445C-8D3E-7DB980FDBE00}" type="presParOf" srcId="{ADE0B021-728B-405D-A41C-3867EC101A60}" destId="{4703CE93-2A7F-44D7-BC8F-065C0ABD8BAA}" srcOrd="1" destOrd="0" presId="urn:microsoft.com/office/officeart/2005/8/layout/lProcess2"/>
    <dgm:cxn modelId="{45B05D93-4372-4074-BA2F-8666AC16670F}" type="presParOf" srcId="{ADE0B021-728B-405D-A41C-3867EC101A60}" destId="{EEAFAC39-187D-4C77-B3F3-338A482FFA43}" srcOrd="2" destOrd="0" presId="urn:microsoft.com/office/officeart/2005/8/layout/lProcess2"/>
    <dgm:cxn modelId="{5DB3E86E-C6C2-4CBC-84C6-74EFF0817149}" type="presParOf" srcId="{EEAFAC39-187D-4C77-B3F3-338A482FFA43}" destId="{43B70A3F-1E95-4267-AF07-947F24B0A098}" srcOrd="0" destOrd="0" presId="urn:microsoft.com/office/officeart/2005/8/layout/lProcess2"/>
    <dgm:cxn modelId="{B5DBE4E0-3ABA-4481-B1AF-012467BA893E}" type="presParOf" srcId="{43B70A3F-1E95-4267-AF07-947F24B0A098}" destId="{CFA937B2-E19F-404D-86D5-97616AB4640D}" srcOrd="0" destOrd="0" presId="urn:microsoft.com/office/officeart/2005/8/layout/lProcess2"/>
    <dgm:cxn modelId="{E98273E6-3B30-4C2A-AEE5-EFF9CC2846F8}" type="presParOf" srcId="{43B70A3F-1E95-4267-AF07-947F24B0A098}" destId="{5B6E3AE1-2287-42C4-BA90-E6958E9D4C3B}" srcOrd="1" destOrd="0" presId="urn:microsoft.com/office/officeart/2005/8/layout/lProcess2"/>
    <dgm:cxn modelId="{ABDC8F38-B58A-48CD-878C-AE41279127B9}" type="presParOf" srcId="{43B70A3F-1E95-4267-AF07-947F24B0A098}" destId="{73A7CBB3-715D-4789-999A-6BD16426116C}" srcOrd="2" destOrd="0" presId="urn:microsoft.com/office/officeart/2005/8/layout/lProcess2"/>
    <dgm:cxn modelId="{B6683FF1-BD3F-4EE8-A087-C6A466E2FD97}" type="presParOf" srcId="{43B70A3F-1E95-4267-AF07-947F24B0A098}" destId="{E3D37896-67E6-411E-925A-1D67BCD5FE13}" srcOrd="3" destOrd="0" presId="urn:microsoft.com/office/officeart/2005/8/layout/lProcess2"/>
    <dgm:cxn modelId="{8600CCE4-FAB6-4A8F-9916-5664BE5B5783}" type="presParOf" srcId="{43B70A3F-1E95-4267-AF07-947F24B0A098}" destId="{E70D975A-632E-4AF4-962E-1BC7886E203F}" srcOrd="4" destOrd="0" presId="urn:microsoft.com/office/officeart/2005/8/layout/lProcess2"/>
    <dgm:cxn modelId="{A784EAEE-4ED5-4724-8049-9E586E42403F}" type="presParOf" srcId="{43B70A3F-1E95-4267-AF07-947F24B0A098}" destId="{0B958942-E01B-4684-9507-CB00B262D5E3}" srcOrd="5" destOrd="0" presId="urn:microsoft.com/office/officeart/2005/8/layout/lProcess2"/>
    <dgm:cxn modelId="{2D97A25E-78FC-4B71-BCF2-4D8F0F1C1836}" type="presParOf" srcId="{43B70A3F-1E95-4267-AF07-947F24B0A098}" destId="{D39B90F4-DCF3-46FC-912D-C2255DA42A2D}"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07D9D9-8D78-4C96-931A-557D50C775F7}" type="doc">
      <dgm:prSet loTypeId="urn:microsoft.com/office/officeart/2005/8/layout/vList5" loCatId="list" qsTypeId="urn:microsoft.com/office/officeart/2005/8/quickstyle/simple1" qsCatId="simple" csTypeId="urn:microsoft.com/office/officeart/2005/8/colors/accent0_1" csCatId="mainScheme" phldr="1"/>
      <dgm:spPr/>
      <dgm:t>
        <a:bodyPr/>
        <a:lstStyle/>
        <a:p>
          <a:endParaRPr lang="en-US"/>
        </a:p>
      </dgm:t>
    </dgm:pt>
    <dgm:pt modelId="{E0D8CFD7-2A9E-42DA-AD96-2DFEC4E70057}">
      <dgm:prSet/>
      <dgm:spPr/>
      <dgm:t>
        <a:bodyPr/>
        <a:lstStyle/>
        <a:p>
          <a:pPr rtl="0"/>
          <a:r>
            <a:rPr lang="en-IN" b="1" dirty="0"/>
            <a:t>AL amyloidosis</a:t>
          </a:r>
          <a:endParaRPr lang="en-IN" dirty="0"/>
        </a:p>
      </dgm:t>
    </dgm:pt>
    <dgm:pt modelId="{13CD1225-727B-4989-8696-763AD81DE291}" type="parTrans" cxnId="{62C168A8-2607-4070-8D45-F42FAB5DFF11}">
      <dgm:prSet/>
      <dgm:spPr/>
      <dgm:t>
        <a:bodyPr/>
        <a:lstStyle/>
        <a:p>
          <a:endParaRPr lang="en-US"/>
        </a:p>
      </dgm:t>
    </dgm:pt>
    <dgm:pt modelId="{D348C7DD-D3FA-494D-8E88-094371C9E0CB}" type="sibTrans" cxnId="{62C168A8-2607-4070-8D45-F42FAB5DFF11}">
      <dgm:prSet/>
      <dgm:spPr/>
      <dgm:t>
        <a:bodyPr/>
        <a:lstStyle/>
        <a:p>
          <a:endParaRPr lang="en-US"/>
        </a:p>
      </dgm:t>
    </dgm:pt>
    <dgm:pt modelId="{ECE9805B-7283-4D12-B397-60DB9D462995}">
      <dgm:prSet custT="1"/>
      <dgm:spPr/>
      <dgm:t>
        <a:bodyPr/>
        <a:lstStyle/>
        <a:p>
          <a:pPr rtl="0"/>
          <a:r>
            <a:rPr lang="en-IN" sz="1800" dirty="0"/>
            <a:t>4,000 new cases/year.</a:t>
          </a:r>
        </a:p>
      </dgm:t>
    </dgm:pt>
    <dgm:pt modelId="{03A954FD-0E31-4EC9-9D21-9FA571DB7646}" type="parTrans" cxnId="{C672A9EF-0CB1-400A-AF5B-F53D3DAC4E03}">
      <dgm:prSet/>
      <dgm:spPr/>
      <dgm:t>
        <a:bodyPr/>
        <a:lstStyle/>
        <a:p>
          <a:endParaRPr lang="en-US"/>
        </a:p>
      </dgm:t>
    </dgm:pt>
    <dgm:pt modelId="{0D3623B3-AF2F-492A-AEDD-BA85C7730AFB}" type="sibTrans" cxnId="{C672A9EF-0CB1-400A-AF5B-F53D3DAC4E03}">
      <dgm:prSet/>
      <dgm:spPr/>
      <dgm:t>
        <a:bodyPr/>
        <a:lstStyle/>
        <a:p>
          <a:endParaRPr lang="en-US"/>
        </a:p>
      </dgm:t>
    </dgm:pt>
    <dgm:pt modelId="{4254C3F2-906D-44B3-B181-69828C5D6B4E}">
      <dgm:prSet custT="1"/>
      <dgm:spPr/>
      <dgm:t>
        <a:bodyPr/>
        <a:lstStyle/>
        <a:p>
          <a:pPr rtl="0"/>
          <a:r>
            <a:rPr lang="en-IN" sz="1800" dirty="0"/>
            <a:t>1 per every 64500 adults</a:t>
          </a:r>
          <a:r>
            <a:rPr lang="en-IN" sz="1400" dirty="0"/>
            <a:t>.</a:t>
          </a:r>
        </a:p>
      </dgm:t>
    </dgm:pt>
    <dgm:pt modelId="{8826FC8E-6E2F-4A4E-B9CD-E27D3F203E49}" type="parTrans" cxnId="{E72ED129-7C3C-4A92-9B0F-3A62A896E0B2}">
      <dgm:prSet/>
      <dgm:spPr/>
      <dgm:t>
        <a:bodyPr/>
        <a:lstStyle/>
        <a:p>
          <a:endParaRPr lang="en-US"/>
        </a:p>
      </dgm:t>
    </dgm:pt>
    <dgm:pt modelId="{6A87469E-ABC1-4010-B82F-FCC1384B8A55}" type="sibTrans" cxnId="{E72ED129-7C3C-4A92-9B0F-3A62A896E0B2}">
      <dgm:prSet/>
      <dgm:spPr/>
      <dgm:t>
        <a:bodyPr/>
        <a:lstStyle/>
        <a:p>
          <a:endParaRPr lang="en-US"/>
        </a:p>
      </dgm:t>
    </dgm:pt>
    <dgm:pt modelId="{79694826-12F0-4CEE-BBEE-2A9DF3869D65}">
      <dgm:prSet/>
      <dgm:spPr/>
      <dgm:t>
        <a:bodyPr/>
        <a:lstStyle/>
        <a:p>
          <a:pPr rtl="0"/>
          <a:r>
            <a:rPr lang="en-IN" b="1" dirty="0"/>
            <a:t>Hereditary ATTR amyloidosis</a:t>
          </a:r>
          <a:endParaRPr lang="en-IN" dirty="0"/>
        </a:p>
      </dgm:t>
    </dgm:pt>
    <dgm:pt modelId="{D4796E9B-E271-4F16-804C-3782FB1FD15C}" type="parTrans" cxnId="{E94BC8B2-B651-4F54-826B-EB2A4EFEAEBE}">
      <dgm:prSet/>
      <dgm:spPr/>
      <dgm:t>
        <a:bodyPr/>
        <a:lstStyle/>
        <a:p>
          <a:endParaRPr lang="en-US"/>
        </a:p>
      </dgm:t>
    </dgm:pt>
    <dgm:pt modelId="{C03E142C-693D-4C1A-A68A-AC98BA0F6427}" type="sibTrans" cxnId="{E94BC8B2-B651-4F54-826B-EB2A4EFEAEBE}">
      <dgm:prSet/>
      <dgm:spPr/>
      <dgm:t>
        <a:bodyPr/>
        <a:lstStyle/>
        <a:p>
          <a:endParaRPr lang="en-US"/>
        </a:p>
      </dgm:t>
    </dgm:pt>
    <dgm:pt modelId="{43DDDA98-1559-49E9-A098-5ACC17FDAC11}">
      <dgm:prSet custT="1"/>
      <dgm:spPr/>
      <dgm:t>
        <a:bodyPr/>
        <a:lstStyle/>
        <a:p>
          <a:pPr rtl="0"/>
          <a:r>
            <a:rPr lang="en-IN" sz="1800" b="1" dirty="0"/>
            <a:t>V122I allele</a:t>
          </a:r>
          <a:r>
            <a:rPr lang="en-IN" sz="1800" b="0" dirty="0"/>
            <a:t>-4</a:t>
          </a:r>
          <a:r>
            <a:rPr lang="en-IN" sz="1800" dirty="0"/>
            <a:t>% in </a:t>
          </a:r>
          <a:r>
            <a:rPr lang="en-US" sz="1800" dirty="0"/>
            <a:t>Black people of West African descent</a:t>
          </a:r>
          <a:endParaRPr lang="en-IN" sz="1800" dirty="0"/>
        </a:p>
      </dgm:t>
    </dgm:pt>
    <dgm:pt modelId="{4471F592-34C0-43D3-A55A-10A96FA20BDE}" type="parTrans" cxnId="{C3D91610-9248-469B-8478-99F4FB0B89C9}">
      <dgm:prSet/>
      <dgm:spPr/>
      <dgm:t>
        <a:bodyPr/>
        <a:lstStyle/>
        <a:p>
          <a:endParaRPr lang="en-US"/>
        </a:p>
      </dgm:t>
    </dgm:pt>
    <dgm:pt modelId="{BCCA3C80-2B83-49C8-8F7D-6F2A46E681B1}" type="sibTrans" cxnId="{C3D91610-9248-469B-8478-99F4FB0B89C9}">
      <dgm:prSet/>
      <dgm:spPr/>
      <dgm:t>
        <a:bodyPr/>
        <a:lstStyle/>
        <a:p>
          <a:endParaRPr lang="en-US"/>
        </a:p>
      </dgm:t>
    </dgm:pt>
    <dgm:pt modelId="{200273D7-100C-4BBF-ACD2-658DC9712B9E}">
      <dgm:prSet custT="1"/>
      <dgm:spPr/>
      <dgm:t>
        <a:bodyPr/>
        <a:lstStyle/>
        <a:p>
          <a:pPr rtl="0"/>
          <a:r>
            <a:rPr lang="en-US" sz="1800" dirty="0"/>
            <a:t>Highest in Portuguese 1/538 people</a:t>
          </a:r>
          <a:endParaRPr lang="en-IN" sz="1800" dirty="0"/>
        </a:p>
      </dgm:t>
    </dgm:pt>
    <dgm:pt modelId="{F74E6B5E-B131-4345-B6E4-30DA3390E637}" type="parTrans" cxnId="{7412A3E4-3A64-4905-A5B4-72329546C064}">
      <dgm:prSet/>
      <dgm:spPr/>
      <dgm:t>
        <a:bodyPr/>
        <a:lstStyle/>
        <a:p>
          <a:endParaRPr lang="en-US"/>
        </a:p>
      </dgm:t>
    </dgm:pt>
    <dgm:pt modelId="{AAE0376F-FA78-4873-92FB-5B9632861397}" type="sibTrans" cxnId="{7412A3E4-3A64-4905-A5B4-72329546C064}">
      <dgm:prSet/>
      <dgm:spPr/>
      <dgm:t>
        <a:bodyPr/>
        <a:lstStyle/>
        <a:p>
          <a:endParaRPr lang="en-US"/>
        </a:p>
      </dgm:t>
    </dgm:pt>
    <dgm:pt modelId="{EDE6D9E2-4E3C-400B-8F5E-1AE7CAE285C9}">
      <dgm:prSet/>
      <dgm:spPr/>
      <dgm:t>
        <a:bodyPr/>
        <a:lstStyle/>
        <a:p>
          <a:pPr rtl="0"/>
          <a:r>
            <a:rPr lang="en-IN" b="1" dirty="0"/>
            <a:t>Wild-type ATTR amyloidosis</a:t>
          </a:r>
          <a:endParaRPr lang="en-IN" dirty="0"/>
        </a:p>
      </dgm:t>
    </dgm:pt>
    <dgm:pt modelId="{0B31B6B9-9DAC-400D-995E-BB22E529B31F}" type="parTrans" cxnId="{711454E9-A149-485B-8705-C36278C08B9D}">
      <dgm:prSet/>
      <dgm:spPr/>
      <dgm:t>
        <a:bodyPr/>
        <a:lstStyle/>
        <a:p>
          <a:endParaRPr lang="en-US"/>
        </a:p>
      </dgm:t>
    </dgm:pt>
    <dgm:pt modelId="{7661B763-1AEB-4864-9BA1-F4E714D8CEEB}" type="sibTrans" cxnId="{711454E9-A149-485B-8705-C36278C08B9D}">
      <dgm:prSet/>
      <dgm:spPr/>
      <dgm:t>
        <a:bodyPr/>
        <a:lstStyle/>
        <a:p>
          <a:endParaRPr lang="en-US"/>
        </a:p>
      </dgm:t>
    </dgm:pt>
    <dgm:pt modelId="{9F7B1E35-F3C3-4DB5-94BE-4E7EA35B64FC}">
      <dgm:prSet custT="1"/>
      <dgm:spPr/>
      <dgm:t>
        <a:bodyPr/>
        <a:lstStyle/>
        <a:p>
          <a:pPr rtl="0"/>
          <a:r>
            <a:rPr lang="en-IN" sz="1800" dirty="0">
              <a:latin typeface="+mn-lt"/>
            </a:rPr>
            <a:t>20% in male over 80 years of age</a:t>
          </a:r>
        </a:p>
      </dgm:t>
    </dgm:pt>
    <dgm:pt modelId="{4FF49DB1-19CF-4BF3-8360-309C74925ED5}" type="parTrans" cxnId="{3760A0E1-97A4-4592-A3F0-D16F4AD938AD}">
      <dgm:prSet/>
      <dgm:spPr/>
      <dgm:t>
        <a:bodyPr/>
        <a:lstStyle/>
        <a:p>
          <a:endParaRPr lang="en-US"/>
        </a:p>
      </dgm:t>
    </dgm:pt>
    <dgm:pt modelId="{C3709F1D-BE18-4911-B3EE-8D9DCB808957}" type="sibTrans" cxnId="{3760A0E1-97A4-4592-A3F0-D16F4AD938AD}">
      <dgm:prSet/>
      <dgm:spPr/>
      <dgm:t>
        <a:bodyPr/>
        <a:lstStyle/>
        <a:p>
          <a:endParaRPr lang="en-US"/>
        </a:p>
      </dgm:t>
    </dgm:pt>
    <dgm:pt modelId="{407F8D64-DB08-45CB-AD5E-59AE51B08C0F}">
      <dgm:prSet/>
      <dgm:spPr/>
      <dgm:t>
        <a:bodyPr/>
        <a:lstStyle/>
        <a:p>
          <a:pPr rtl="0"/>
          <a:r>
            <a:rPr lang="en-IN" b="1" dirty="0"/>
            <a:t>Dialysis-related amyloidosis.</a:t>
          </a:r>
          <a:endParaRPr lang="en-IN" dirty="0"/>
        </a:p>
      </dgm:t>
    </dgm:pt>
    <dgm:pt modelId="{B79C6ADA-2773-4DD5-A7DD-307C8A40914C}" type="parTrans" cxnId="{8E030E3C-30E2-4689-8B8B-124B299CF6C0}">
      <dgm:prSet/>
      <dgm:spPr/>
      <dgm:t>
        <a:bodyPr/>
        <a:lstStyle/>
        <a:p>
          <a:endParaRPr lang="en-US"/>
        </a:p>
      </dgm:t>
    </dgm:pt>
    <dgm:pt modelId="{4D271CE7-9021-4349-88E4-E86FB013A03C}" type="sibTrans" cxnId="{8E030E3C-30E2-4689-8B8B-124B299CF6C0}">
      <dgm:prSet/>
      <dgm:spPr/>
      <dgm:t>
        <a:bodyPr/>
        <a:lstStyle/>
        <a:p>
          <a:endParaRPr lang="en-US"/>
        </a:p>
      </dgm:t>
    </dgm:pt>
    <dgm:pt modelId="{8DAB318A-BFDE-45FF-B592-B52E841BE033}">
      <dgm:prSet custT="1"/>
      <dgm:spPr/>
      <dgm:t>
        <a:bodyPr/>
        <a:lstStyle/>
        <a:p>
          <a:pPr rtl="0"/>
          <a:r>
            <a:rPr lang="en-IN" sz="1800" dirty="0"/>
            <a:t>20% of those on dialysis for 2-4 years.</a:t>
          </a:r>
        </a:p>
      </dgm:t>
    </dgm:pt>
    <dgm:pt modelId="{4E58463E-409E-4144-A2B2-396D6D40A0A4}" type="parTrans" cxnId="{170DB554-B99B-4E18-A4A7-C9456864E636}">
      <dgm:prSet/>
      <dgm:spPr/>
      <dgm:t>
        <a:bodyPr/>
        <a:lstStyle/>
        <a:p>
          <a:endParaRPr lang="en-US"/>
        </a:p>
      </dgm:t>
    </dgm:pt>
    <dgm:pt modelId="{2715D58F-FFDA-433F-89A9-7727DB3BDCD9}" type="sibTrans" cxnId="{170DB554-B99B-4E18-A4A7-C9456864E636}">
      <dgm:prSet/>
      <dgm:spPr/>
      <dgm:t>
        <a:bodyPr/>
        <a:lstStyle/>
        <a:p>
          <a:endParaRPr lang="en-US"/>
        </a:p>
      </dgm:t>
    </dgm:pt>
    <dgm:pt modelId="{9269E891-63CC-4778-AB91-8FF3928FD077}">
      <dgm:prSet custT="1"/>
      <dgm:spPr/>
      <dgm:t>
        <a:bodyPr/>
        <a:lstStyle/>
        <a:p>
          <a:pPr rtl="0"/>
          <a:r>
            <a:rPr lang="en-IN" sz="1800" dirty="0"/>
            <a:t>In every patients on dialysis more than 12 years.</a:t>
          </a:r>
        </a:p>
      </dgm:t>
    </dgm:pt>
    <dgm:pt modelId="{34F3C61E-FF9E-4323-B92F-4310C49D0159}" type="parTrans" cxnId="{5617ADDD-63D4-451E-A417-2480D3C1609E}">
      <dgm:prSet/>
      <dgm:spPr/>
      <dgm:t>
        <a:bodyPr/>
        <a:lstStyle/>
        <a:p>
          <a:endParaRPr lang="en-US"/>
        </a:p>
      </dgm:t>
    </dgm:pt>
    <dgm:pt modelId="{2D3F4B3A-6C22-4ED3-A066-8D50095EE973}" type="sibTrans" cxnId="{5617ADDD-63D4-451E-A417-2480D3C1609E}">
      <dgm:prSet/>
      <dgm:spPr/>
      <dgm:t>
        <a:bodyPr/>
        <a:lstStyle/>
        <a:p>
          <a:endParaRPr lang="en-US"/>
        </a:p>
      </dgm:t>
    </dgm:pt>
    <dgm:pt modelId="{7F8D322A-F92F-4A99-BEAF-93CD925C12A8}">
      <dgm:prSet custT="1"/>
      <dgm:spPr/>
      <dgm:t>
        <a:bodyPr/>
        <a:lstStyle/>
        <a:p>
          <a:pPr rtl="0"/>
          <a:r>
            <a:rPr lang="en-US" sz="1800" dirty="0"/>
            <a:t>AD, Age dependent clinical penetrance (&gt;65 years), 50,000- 1,00,000 possible cases</a:t>
          </a:r>
          <a:endParaRPr lang="en-IN" sz="1800" dirty="0"/>
        </a:p>
      </dgm:t>
    </dgm:pt>
    <dgm:pt modelId="{5A8BFAB6-3A1A-48AB-97FD-4B4DC665D3E5}" type="parTrans" cxnId="{A90674B9-7888-48AA-9337-D89270DB42A0}">
      <dgm:prSet/>
      <dgm:spPr/>
      <dgm:t>
        <a:bodyPr/>
        <a:lstStyle/>
        <a:p>
          <a:endParaRPr lang="en-IN"/>
        </a:p>
      </dgm:t>
    </dgm:pt>
    <dgm:pt modelId="{3CBD796A-0BF8-42D5-AD90-632A4EDE5F38}" type="sibTrans" cxnId="{A90674B9-7888-48AA-9337-D89270DB42A0}">
      <dgm:prSet/>
      <dgm:spPr/>
      <dgm:t>
        <a:bodyPr/>
        <a:lstStyle/>
        <a:p>
          <a:endParaRPr lang="en-IN"/>
        </a:p>
      </dgm:t>
    </dgm:pt>
    <dgm:pt modelId="{B18B0AC0-2E41-4200-AE89-E5B4C3BA7B3F}">
      <dgm:prSet custT="1"/>
      <dgm:spPr/>
      <dgm:t>
        <a:bodyPr/>
        <a:lstStyle/>
        <a:p>
          <a:pPr rtl="0"/>
          <a:r>
            <a:rPr lang="en-US" sz="1800" dirty="0">
              <a:latin typeface="+mn-lt"/>
            </a:rPr>
            <a:t>Possible </a:t>
          </a:r>
          <a:r>
            <a:rPr lang="en-US" sz="1800" b="1" dirty="0">
              <a:latin typeface="+mn-lt"/>
            </a:rPr>
            <a:t>10-15% over 60 years </a:t>
          </a:r>
          <a:r>
            <a:rPr lang="en-US" sz="1800" dirty="0">
              <a:latin typeface="+mn-lt"/>
            </a:rPr>
            <a:t>with </a:t>
          </a:r>
          <a:r>
            <a:rPr lang="en-US" sz="1800" dirty="0" err="1">
              <a:latin typeface="+mn-lt"/>
            </a:rPr>
            <a:t>HFpEF</a:t>
          </a:r>
          <a:endParaRPr lang="en-IN" sz="1800" dirty="0">
            <a:latin typeface="+mn-lt"/>
          </a:endParaRPr>
        </a:p>
      </dgm:t>
    </dgm:pt>
    <dgm:pt modelId="{C95D6999-23E9-4F76-BA93-7CB0E461BD73}" type="parTrans" cxnId="{EBEA666A-5069-4AB9-925E-22C6DD54D64A}">
      <dgm:prSet/>
      <dgm:spPr/>
      <dgm:t>
        <a:bodyPr/>
        <a:lstStyle/>
        <a:p>
          <a:endParaRPr lang="en-IN"/>
        </a:p>
      </dgm:t>
    </dgm:pt>
    <dgm:pt modelId="{FCF23595-5559-491C-BFF2-6F33EC9D1755}" type="sibTrans" cxnId="{EBEA666A-5069-4AB9-925E-22C6DD54D64A}">
      <dgm:prSet/>
      <dgm:spPr/>
      <dgm:t>
        <a:bodyPr/>
        <a:lstStyle/>
        <a:p>
          <a:endParaRPr lang="en-IN"/>
        </a:p>
      </dgm:t>
    </dgm:pt>
    <dgm:pt modelId="{FE244E3B-A579-4514-B7E3-3C8814A0277E}">
      <dgm:prSet custT="1"/>
      <dgm:spPr/>
      <dgm:t>
        <a:bodyPr/>
        <a:lstStyle/>
        <a:p>
          <a:pPr rtl="0"/>
          <a:r>
            <a:rPr lang="en-IN" sz="1800" dirty="0">
              <a:latin typeface="+mn-lt"/>
            </a:rPr>
            <a:t>~</a:t>
          </a:r>
          <a:r>
            <a:rPr lang="en-IN" sz="1800" dirty="0">
              <a:latin typeface="+mn-lt"/>
              <a:cs typeface="Calibri Light" panose="020F0302020204030204" pitchFamily="34" charset="0"/>
            </a:rPr>
            <a:t>10% with severe AS</a:t>
          </a:r>
        </a:p>
      </dgm:t>
    </dgm:pt>
    <dgm:pt modelId="{DAE3A874-94B2-470A-8990-F67DF13EAA88}" type="parTrans" cxnId="{E5B3B4DF-75E7-4C7A-B5C1-731CA8B1BCF6}">
      <dgm:prSet/>
      <dgm:spPr/>
      <dgm:t>
        <a:bodyPr/>
        <a:lstStyle/>
        <a:p>
          <a:endParaRPr lang="en-IN"/>
        </a:p>
      </dgm:t>
    </dgm:pt>
    <dgm:pt modelId="{CD3F0694-A468-4544-9ABE-D76B2761EBD9}" type="sibTrans" cxnId="{E5B3B4DF-75E7-4C7A-B5C1-731CA8B1BCF6}">
      <dgm:prSet/>
      <dgm:spPr/>
      <dgm:t>
        <a:bodyPr/>
        <a:lstStyle/>
        <a:p>
          <a:endParaRPr lang="en-IN"/>
        </a:p>
      </dgm:t>
    </dgm:pt>
    <dgm:pt modelId="{5BF94E91-BD96-4D28-924D-D4C6DBF03F7E}">
      <dgm:prSet custT="1"/>
      <dgm:spPr/>
      <dgm:t>
        <a:bodyPr/>
        <a:lstStyle/>
        <a:p>
          <a:pPr rtl="0"/>
          <a:r>
            <a:rPr lang="en-US" sz="1800" dirty="0">
              <a:latin typeface="+mn-lt"/>
              <a:cs typeface="Calibri Light" panose="020F0302020204030204" pitchFamily="34" charset="0"/>
            </a:rPr>
            <a:t>&gt;1,00,000 likely cases in US</a:t>
          </a:r>
          <a:endParaRPr lang="en-IN" sz="1800" dirty="0">
            <a:latin typeface="+mn-lt"/>
            <a:cs typeface="Calibri Light" panose="020F0302020204030204" pitchFamily="34" charset="0"/>
          </a:endParaRPr>
        </a:p>
      </dgm:t>
    </dgm:pt>
    <dgm:pt modelId="{06C7658D-E54D-4FF7-9FB5-EDC6A0127757}" type="parTrans" cxnId="{36C324F9-796C-492B-AF66-369BB775A718}">
      <dgm:prSet/>
      <dgm:spPr/>
      <dgm:t>
        <a:bodyPr/>
        <a:lstStyle/>
        <a:p>
          <a:endParaRPr lang="en-IN"/>
        </a:p>
      </dgm:t>
    </dgm:pt>
    <dgm:pt modelId="{7AC260E3-6A59-484E-8A2A-6852A03FC5ED}" type="sibTrans" cxnId="{36C324F9-796C-492B-AF66-369BB775A718}">
      <dgm:prSet/>
      <dgm:spPr/>
      <dgm:t>
        <a:bodyPr/>
        <a:lstStyle/>
        <a:p>
          <a:endParaRPr lang="en-IN"/>
        </a:p>
      </dgm:t>
    </dgm:pt>
    <dgm:pt modelId="{80E8565F-9EFC-4D2D-A425-BCF3B77ECE9F}" type="pres">
      <dgm:prSet presAssocID="{CA07D9D9-8D78-4C96-931A-557D50C775F7}" presName="Name0" presStyleCnt="0">
        <dgm:presLayoutVars>
          <dgm:dir/>
          <dgm:animLvl val="lvl"/>
          <dgm:resizeHandles val="exact"/>
        </dgm:presLayoutVars>
      </dgm:prSet>
      <dgm:spPr/>
    </dgm:pt>
    <dgm:pt modelId="{BCD52031-409D-494A-90C9-3C819C07D391}" type="pres">
      <dgm:prSet presAssocID="{E0D8CFD7-2A9E-42DA-AD96-2DFEC4E70057}" presName="linNode" presStyleCnt="0"/>
      <dgm:spPr/>
    </dgm:pt>
    <dgm:pt modelId="{C87E191C-8118-4417-8151-A04DDDF835A8}" type="pres">
      <dgm:prSet presAssocID="{E0D8CFD7-2A9E-42DA-AD96-2DFEC4E70057}" presName="parentText" presStyleLbl="node1" presStyleIdx="0" presStyleCnt="4" custScaleX="80379" custLinFactNeighborX="2245" custLinFactNeighborY="-92">
        <dgm:presLayoutVars>
          <dgm:chMax val="1"/>
          <dgm:bulletEnabled val="1"/>
        </dgm:presLayoutVars>
      </dgm:prSet>
      <dgm:spPr/>
    </dgm:pt>
    <dgm:pt modelId="{EDFB25B9-F833-4AF6-B078-F45093DAA47B}" type="pres">
      <dgm:prSet presAssocID="{E0D8CFD7-2A9E-42DA-AD96-2DFEC4E70057}" presName="descendantText" presStyleLbl="alignAccFollowNode1" presStyleIdx="0" presStyleCnt="4" custScaleX="88518" custScaleY="116280" custLinFactNeighborX="5300" custLinFactNeighborY="10305">
        <dgm:presLayoutVars>
          <dgm:bulletEnabled val="1"/>
        </dgm:presLayoutVars>
      </dgm:prSet>
      <dgm:spPr/>
    </dgm:pt>
    <dgm:pt modelId="{47605BEA-B100-44E4-BB59-532664A30511}" type="pres">
      <dgm:prSet presAssocID="{D348C7DD-D3FA-494D-8E88-094371C9E0CB}" presName="sp" presStyleCnt="0"/>
      <dgm:spPr/>
    </dgm:pt>
    <dgm:pt modelId="{F8FB4DEA-0348-4FB8-9CC1-0B3F12432A25}" type="pres">
      <dgm:prSet presAssocID="{79694826-12F0-4CEE-BBEE-2A9DF3869D65}" presName="linNode" presStyleCnt="0"/>
      <dgm:spPr/>
    </dgm:pt>
    <dgm:pt modelId="{79ADB401-0B37-43F1-ADC1-AB4EACBD30ED}" type="pres">
      <dgm:prSet presAssocID="{79694826-12F0-4CEE-BBEE-2A9DF3869D65}" presName="parentText" presStyleLbl="node1" presStyleIdx="1" presStyleCnt="4" custScaleX="77682" custScaleY="142810" custLinFactNeighborX="2801" custLinFactNeighborY="4449">
        <dgm:presLayoutVars>
          <dgm:chMax val="1"/>
          <dgm:bulletEnabled val="1"/>
        </dgm:presLayoutVars>
      </dgm:prSet>
      <dgm:spPr/>
    </dgm:pt>
    <dgm:pt modelId="{0F813C41-87F7-43EC-B0A4-ABA2F29A6C06}" type="pres">
      <dgm:prSet presAssocID="{79694826-12F0-4CEE-BBEE-2A9DF3869D65}" presName="descendantText" presStyleLbl="alignAccFollowNode1" presStyleIdx="1" presStyleCnt="4" custScaleX="101395" custScaleY="183976" custLinFactNeighborX="8451" custLinFactNeighborY="5163">
        <dgm:presLayoutVars>
          <dgm:bulletEnabled val="1"/>
        </dgm:presLayoutVars>
      </dgm:prSet>
      <dgm:spPr/>
    </dgm:pt>
    <dgm:pt modelId="{76BEF229-021D-42CD-B853-46515C784096}" type="pres">
      <dgm:prSet presAssocID="{C03E142C-693D-4C1A-A68A-AC98BA0F6427}" presName="sp" presStyleCnt="0"/>
      <dgm:spPr/>
    </dgm:pt>
    <dgm:pt modelId="{1B5B7D10-6A78-496A-9378-76E42F4D5830}" type="pres">
      <dgm:prSet presAssocID="{EDE6D9E2-4E3C-400B-8F5E-1AE7CAE285C9}" presName="linNode" presStyleCnt="0"/>
      <dgm:spPr/>
    </dgm:pt>
    <dgm:pt modelId="{A20DE4F1-B593-4F68-8690-CBE82328152D}" type="pres">
      <dgm:prSet presAssocID="{EDE6D9E2-4E3C-400B-8F5E-1AE7CAE285C9}" presName="parentText" presStyleLbl="node1" presStyleIdx="2" presStyleCnt="4" custScaleX="86854" custScaleY="159418" custLinFactNeighborX="-5524" custLinFactNeighborY="868">
        <dgm:presLayoutVars>
          <dgm:chMax val="1"/>
          <dgm:bulletEnabled val="1"/>
        </dgm:presLayoutVars>
      </dgm:prSet>
      <dgm:spPr/>
    </dgm:pt>
    <dgm:pt modelId="{4F3080EE-FFB5-43EF-ADEB-3E290E6E0323}" type="pres">
      <dgm:prSet presAssocID="{EDE6D9E2-4E3C-400B-8F5E-1AE7CAE285C9}" presName="descendantText" presStyleLbl="alignAccFollowNode1" presStyleIdx="2" presStyleCnt="4" custScaleX="104384" custScaleY="178145" custLinFactNeighborX="-230" custLinFactNeighborY="-4341">
        <dgm:presLayoutVars>
          <dgm:bulletEnabled val="1"/>
        </dgm:presLayoutVars>
      </dgm:prSet>
      <dgm:spPr/>
    </dgm:pt>
    <dgm:pt modelId="{25D4D106-89BE-4173-8D0C-3E99A535D3E1}" type="pres">
      <dgm:prSet presAssocID="{7661B763-1AEB-4864-9BA1-F4E714D8CEEB}" presName="sp" presStyleCnt="0"/>
      <dgm:spPr/>
    </dgm:pt>
    <dgm:pt modelId="{DEF5FB30-2154-489A-AA9A-E827807F5A64}" type="pres">
      <dgm:prSet presAssocID="{407F8D64-DB08-45CB-AD5E-59AE51B08C0F}" presName="linNode" presStyleCnt="0"/>
      <dgm:spPr/>
    </dgm:pt>
    <dgm:pt modelId="{E030E655-2F85-445A-A75B-F3BEBC355575}" type="pres">
      <dgm:prSet presAssocID="{407F8D64-DB08-45CB-AD5E-59AE51B08C0F}" presName="parentText" presStyleLbl="node1" presStyleIdx="3" presStyleCnt="4" custScaleX="80378" custLinFactNeighborX="399" custLinFactNeighborY="-1901">
        <dgm:presLayoutVars>
          <dgm:chMax val="1"/>
          <dgm:bulletEnabled val="1"/>
        </dgm:presLayoutVars>
      </dgm:prSet>
      <dgm:spPr/>
    </dgm:pt>
    <dgm:pt modelId="{9A8ABD6D-2A23-4896-A07F-9EE139366E8D}" type="pres">
      <dgm:prSet presAssocID="{407F8D64-DB08-45CB-AD5E-59AE51B08C0F}" presName="descendantText" presStyleLbl="alignAccFollowNode1" presStyleIdx="3" presStyleCnt="4" custScaleX="92387" custScaleY="103503" custLinFactNeighborX="5863" custLinFactNeighborY="1291">
        <dgm:presLayoutVars>
          <dgm:bulletEnabled val="1"/>
        </dgm:presLayoutVars>
      </dgm:prSet>
      <dgm:spPr/>
    </dgm:pt>
  </dgm:ptLst>
  <dgm:cxnLst>
    <dgm:cxn modelId="{C3D91610-9248-469B-8478-99F4FB0B89C9}" srcId="{79694826-12F0-4CEE-BBEE-2A9DF3869D65}" destId="{43DDDA98-1559-49E9-A098-5ACC17FDAC11}" srcOrd="0" destOrd="0" parTransId="{4471F592-34C0-43D3-A55A-10A96FA20BDE}" sibTransId="{BCCA3C80-2B83-49C8-8F7D-6F2A46E681B1}"/>
    <dgm:cxn modelId="{1B123A1D-0D90-4C4C-83B0-A3882B8BF6ED}" type="presOf" srcId="{FE244E3B-A579-4514-B7E3-3C8814A0277E}" destId="{4F3080EE-FFB5-43EF-ADEB-3E290E6E0323}" srcOrd="0" destOrd="2" presId="urn:microsoft.com/office/officeart/2005/8/layout/vList5"/>
    <dgm:cxn modelId="{7325FB1F-C56E-4E85-9E66-699CB7EDF4FC}" type="presOf" srcId="{ECE9805B-7283-4D12-B397-60DB9D462995}" destId="{EDFB25B9-F833-4AF6-B078-F45093DAA47B}" srcOrd="0" destOrd="0" presId="urn:microsoft.com/office/officeart/2005/8/layout/vList5"/>
    <dgm:cxn modelId="{E72ED129-7C3C-4A92-9B0F-3A62A896E0B2}" srcId="{E0D8CFD7-2A9E-42DA-AD96-2DFEC4E70057}" destId="{4254C3F2-906D-44B3-B181-69828C5D6B4E}" srcOrd="1" destOrd="0" parTransId="{8826FC8E-6E2F-4A4E-B9CD-E27D3F203E49}" sibTransId="{6A87469E-ABC1-4010-B82F-FCC1384B8A55}"/>
    <dgm:cxn modelId="{1F4BE62A-4A37-462E-BC3E-0FD70A419496}" type="presOf" srcId="{EDE6D9E2-4E3C-400B-8F5E-1AE7CAE285C9}" destId="{A20DE4F1-B593-4F68-8690-CBE82328152D}" srcOrd="0" destOrd="0" presId="urn:microsoft.com/office/officeart/2005/8/layout/vList5"/>
    <dgm:cxn modelId="{8E030E3C-30E2-4689-8B8B-124B299CF6C0}" srcId="{CA07D9D9-8D78-4C96-931A-557D50C775F7}" destId="{407F8D64-DB08-45CB-AD5E-59AE51B08C0F}" srcOrd="3" destOrd="0" parTransId="{B79C6ADA-2773-4DD5-A7DD-307C8A40914C}" sibTransId="{4D271CE7-9021-4349-88E4-E86FB013A03C}"/>
    <dgm:cxn modelId="{A202F13D-8339-4706-BB2E-649348B7063C}" type="presOf" srcId="{79694826-12F0-4CEE-BBEE-2A9DF3869D65}" destId="{79ADB401-0B37-43F1-ADC1-AB4EACBD30ED}" srcOrd="0" destOrd="0" presId="urn:microsoft.com/office/officeart/2005/8/layout/vList5"/>
    <dgm:cxn modelId="{A2D3F340-DF2E-4BD8-80BB-9BC8C1BCA410}" type="presOf" srcId="{E0D8CFD7-2A9E-42DA-AD96-2DFEC4E70057}" destId="{C87E191C-8118-4417-8151-A04DDDF835A8}" srcOrd="0" destOrd="0" presId="urn:microsoft.com/office/officeart/2005/8/layout/vList5"/>
    <dgm:cxn modelId="{192A5649-64BE-4225-A2CC-FA65BF1A5EEA}" type="presOf" srcId="{9F7B1E35-F3C3-4DB5-94BE-4E7EA35B64FC}" destId="{4F3080EE-FFB5-43EF-ADEB-3E290E6E0323}" srcOrd="0" destOrd="0" presId="urn:microsoft.com/office/officeart/2005/8/layout/vList5"/>
    <dgm:cxn modelId="{EBEA666A-5069-4AB9-925E-22C6DD54D64A}" srcId="{EDE6D9E2-4E3C-400B-8F5E-1AE7CAE285C9}" destId="{B18B0AC0-2E41-4200-AE89-E5B4C3BA7B3F}" srcOrd="1" destOrd="0" parTransId="{C95D6999-23E9-4F76-BA93-7CB0E461BD73}" sibTransId="{FCF23595-5559-491C-BFF2-6F33EC9D1755}"/>
    <dgm:cxn modelId="{F192624E-5EC5-4825-807C-659F77CC0D4F}" type="presOf" srcId="{5BF94E91-BD96-4D28-924D-D4C6DBF03F7E}" destId="{4F3080EE-FFB5-43EF-ADEB-3E290E6E0323}" srcOrd="0" destOrd="3" presId="urn:microsoft.com/office/officeart/2005/8/layout/vList5"/>
    <dgm:cxn modelId="{D4465074-4D93-4C56-84AB-C7CACCB76D90}" type="presOf" srcId="{407F8D64-DB08-45CB-AD5E-59AE51B08C0F}" destId="{E030E655-2F85-445A-A75B-F3BEBC355575}" srcOrd="0" destOrd="0" presId="urn:microsoft.com/office/officeart/2005/8/layout/vList5"/>
    <dgm:cxn modelId="{170DB554-B99B-4E18-A4A7-C9456864E636}" srcId="{407F8D64-DB08-45CB-AD5E-59AE51B08C0F}" destId="{8DAB318A-BFDE-45FF-B592-B52E841BE033}" srcOrd="0" destOrd="0" parTransId="{4E58463E-409E-4144-A2B2-396D6D40A0A4}" sibTransId="{2715D58F-FFDA-433F-89A9-7727DB3BDCD9}"/>
    <dgm:cxn modelId="{5AA04457-3CBC-4BC3-AFC1-2ED91CE35813}" type="presOf" srcId="{8DAB318A-BFDE-45FF-B592-B52E841BE033}" destId="{9A8ABD6D-2A23-4896-A07F-9EE139366E8D}" srcOrd="0" destOrd="0" presId="urn:microsoft.com/office/officeart/2005/8/layout/vList5"/>
    <dgm:cxn modelId="{20294359-E607-4A16-BBBE-1AF0BF56FD46}" type="presOf" srcId="{200273D7-100C-4BBF-ACD2-658DC9712B9E}" destId="{0F813C41-87F7-43EC-B0A4-ABA2F29A6C06}" srcOrd="0" destOrd="1" presId="urn:microsoft.com/office/officeart/2005/8/layout/vList5"/>
    <dgm:cxn modelId="{29E2AC7C-A990-4758-AEEC-B10CEBBCB8E1}" type="presOf" srcId="{4254C3F2-906D-44B3-B181-69828C5D6B4E}" destId="{EDFB25B9-F833-4AF6-B078-F45093DAA47B}" srcOrd="0" destOrd="1" presId="urn:microsoft.com/office/officeart/2005/8/layout/vList5"/>
    <dgm:cxn modelId="{D7076E98-1BB7-4D04-A167-3C131D8CD1ED}" type="presOf" srcId="{43DDDA98-1559-49E9-A098-5ACC17FDAC11}" destId="{0F813C41-87F7-43EC-B0A4-ABA2F29A6C06}" srcOrd="0" destOrd="0" presId="urn:microsoft.com/office/officeart/2005/8/layout/vList5"/>
    <dgm:cxn modelId="{62C168A8-2607-4070-8D45-F42FAB5DFF11}" srcId="{CA07D9D9-8D78-4C96-931A-557D50C775F7}" destId="{E0D8CFD7-2A9E-42DA-AD96-2DFEC4E70057}" srcOrd="0" destOrd="0" parTransId="{13CD1225-727B-4989-8696-763AD81DE291}" sibTransId="{D348C7DD-D3FA-494D-8E88-094371C9E0CB}"/>
    <dgm:cxn modelId="{E94BC8B2-B651-4F54-826B-EB2A4EFEAEBE}" srcId="{CA07D9D9-8D78-4C96-931A-557D50C775F7}" destId="{79694826-12F0-4CEE-BBEE-2A9DF3869D65}" srcOrd="1" destOrd="0" parTransId="{D4796E9B-E271-4F16-804C-3782FB1FD15C}" sibTransId="{C03E142C-693D-4C1A-A68A-AC98BA0F6427}"/>
    <dgm:cxn modelId="{A90674B9-7888-48AA-9337-D89270DB42A0}" srcId="{79694826-12F0-4CEE-BBEE-2A9DF3869D65}" destId="{7F8D322A-F92F-4A99-BEAF-93CD925C12A8}" srcOrd="2" destOrd="0" parTransId="{5A8BFAB6-3A1A-48AB-97FD-4B4DC665D3E5}" sibTransId="{3CBD796A-0BF8-42D5-AD90-632A4EDE5F38}"/>
    <dgm:cxn modelId="{AE6603BB-AD73-491A-BDB1-83E1C6970B32}" type="presOf" srcId="{9269E891-63CC-4778-AB91-8FF3928FD077}" destId="{9A8ABD6D-2A23-4896-A07F-9EE139366E8D}" srcOrd="0" destOrd="1" presId="urn:microsoft.com/office/officeart/2005/8/layout/vList5"/>
    <dgm:cxn modelId="{4A3CD1C4-1119-4FBB-82F0-59E69868120D}" type="presOf" srcId="{CA07D9D9-8D78-4C96-931A-557D50C775F7}" destId="{80E8565F-9EFC-4D2D-A425-BCF3B77ECE9F}" srcOrd="0" destOrd="0" presId="urn:microsoft.com/office/officeart/2005/8/layout/vList5"/>
    <dgm:cxn modelId="{EC7E2DC7-1898-42D0-9F93-A0B798B9E93A}" type="presOf" srcId="{B18B0AC0-2E41-4200-AE89-E5B4C3BA7B3F}" destId="{4F3080EE-FFB5-43EF-ADEB-3E290E6E0323}" srcOrd="0" destOrd="1" presId="urn:microsoft.com/office/officeart/2005/8/layout/vList5"/>
    <dgm:cxn modelId="{1F7323CD-9A9B-412B-98F0-314224B4EAC3}" type="presOf" srcId="{7F8D322A-F92F-4A99-BEAF-93CD925C12A8}" destId="{0F813C41-87F7-43EC-B0A4-ABA2F29A6C06}" srcOrd="0" destOrd="2" presId="urn:microsoft.com/office/officeart/2005/8/layout/vList5"/>
    <dgm:cxn modelId="{5617ADDD-63D4-451E-A417-2480D3C1609E}" srcId="{407F8D64-DB08-45CB-AD5E-59AE51B08C0F}" destId="{9269E891-63CC-4778-AB91-8FF3928FD077}" srcOrd="1" destOrd="0" parTransId="{34F3C61E-FF9E-4323-B92F-4310C49D0159}" sibTransId="{2D3F4B3A-6C22-4ED3-A066-8D50095EE973}"/>
    <dgm:cxn modelId="{E5B3B4DF-75E7-4C7A-B5C1-731CA8B1BCF6}" srcId="{EDE6D9E2-4E3C-400B-8F5E-1AE7CAE285C9}" destId="{FE244E3B-A579-4514-B7E3-3C8814A0277E}" srcOrd="2" destOrd="0" parTransId="{DAE3A874-94B2-470A-8990-F67DF13EAA88}" sibTransId="{CD3F0694-A468-4544-9ABE-D76B2761EBD9}"/>
    <dgm:cxn modelId="{3760A0E1-97A4-4592-A3F0-D16F4AD938AD}" srcId="{EDE6D9E2-4E3C-400B-8F5E-1AE7CAE285C9}" destId="{9F7B1E35-F3C3-4DB5-94BE-4E7EA35B64FC}" srcOrd="0" destOrd="0" parTransId="{4FF49DB1-19CF-4BF3-8360-309C74925ED5}" sibTransId="{C3709F1D-BE18-4911-B3EE-8D9DCB808957}"/>
    <dgm:cxn modelId="{7412A3E4-3A64-4905-A5B4-72329546C064}" srcId="{79694826-12F0-4CEE-BBEE-2A9DF3869D65}" destId="{200273D7-100C-4BBF-ACD2-658DC9712B9E}" srcOrd="1" destOrd="0" parTransId="{F74E6B5E-B131-4345-B6E4-30DA3390E637}" sibTransId="{AAE0376F-FA78-4873-92FB-5B9632861397}"/>
    <dgm:cxn modelId="{711454E9-A149-485B-8705-C36278C08B9D}" srcId="{CA07D9D9-8D78-4C96-931A-557D50C775F7}" destId="{EDE6D9E2-4E3C-400B-8F5E-1AE7CAE285C9}" srcOrd="2" destOrd="0" parTransId="{0B31B6B9-9DAC-400D-995E-BB22E529B31F}" sibTransId="{7661B763-1AEB-4864-9BA1-F4E714D8CEEB}"/>
    <dgm:cxn modelId="{C672A9EF-0CB1-400A-AF5B-F53D3DAC4E03}" srcId="{E0D8CFD7-2A9E-42DA-AD96-2DFEC4E70057}" destId="{ECE9805B-7283-4D12-B397-60DB9D462995}" srcOrd="0" destOrd="0" parTransId="{03A954FD-0E31-4EC9-9D21-9FA571DB7646}" sibTransId="{0D3623B3-AF2F-492A-AEDD-BA85C7730AFB}"/>
    <dgm:cxn modelId="{36C324F9-796C-492B-AF66-369BB775A718}" srcId="{EDE6D9E2-4E3C-400B-8F5E-1AE7CAE285C9}" destId="{5BF94E91-BD96-4D28-924D-D4C6DBF03F7E}" srcOrd="3" destOrd="0" parTransId="{06C7658D-E54D-4FF7-9FB5-EDC6A0127757}" sibTransId="{7AC260E3-6A59-484E-8A2A-6852A03FC5ED}"/>
    <dgm:cxn modelId="{F9B7971F-BC6B-4BE8-8407-AAC2AF543673}" type="presParOf" srcId="{80E8565F-9EFC-4D2D-A425-BCF3B77ECE9F}" destId="{BCD52031-409D-494A-90C9-3C819C07D391}" srcOrd="0" destOrd="0" presId="urn:microsoft.com/office/officeart/2005/8/layout/vList5"/>
    <dgm:cxn modelId="{D7AC3158-0772-4FB3-AFF7-E84C28CECF1B}" type="presParOf" srcId="{BCD52031-409D-494A-90C9-3C819C07D391}" destId="{C87E191C-8118-4417-8151-A04DDDF835A8}" srcOrd="0" destOrd="0" presId="urn:microsoft.com/office/officeart/2005/8/layout/vList5"/>
    <dgm:cxn modelId="{AF2C3D2A-E3EC-46B3-B966-FAF812315BC2}" type="presParOf" srcId="{BCD52031-409D-494A-90C9-3C819C07D391}" destId="{EDFB25B9-F833-4AF6-B078-F45093DAA47B}" srcOrd="1" destOrd="0" presId="urn:microsoft.com/office/officeart/2005/8/layout/vList5"/>
    <dgm:cxn modelId="{C1424438-711A-40E1-8DB0-5ECE6F1C02A6}" type="presParOf" srcId="{80E8565F-9EFC-4D2D-A425-BCF3B77ECE9F}" destId="{47605BEA-B100-44E4-BB59-532664A30511}" srcOrd="1" destOrd="0" presId="urn:microsoft.com/office/officeart/2005/8/layout/vList5"/>
    <dgm:cxn modelId="{A79DB75C-F620-4339-B281-91596B1C3241}" type="presParOf" srcId="{80E8565F-9EFC-4D2D-A425-BCF3B77ECE9F}" destId="{F8FB4DEA-0348-4FB8-9CC1-0B3F12432A25}" srcOrd="2" destOrd="0" presId="urn:microsoft.com/office/officeart/2005/8/layout/vList5"/>
    <dgm:cxn modelId="{9C024EC5-DB92-46EB-9A36-1C41569F4976}" type="presParOf" srcId="{F8FB4DEA-0348-4FB8-9CC1-0B3F12432A25}" destId="{79ADB401-0B37-43F1-ADC1-AB4EACBD30ED}" srcOrd="0" destOrd="0" presId="urn:microsoft.com/office/officeart/2005/8/layout/vList5"/>
    <dgm:cxn modelId="{4079A57F-15D3-49D7-92FA-260AA2BEE09B}" type="presParOf" srcId="{F8FB4DEA-0348-4FB8-9CC1-0B3F12432A25}" destId="{0F813C41-87F7-43EC-B0A4-ABA2F29A6C06}" srcOrd="1" destOrd="0" presId="urn:microsoft.com/office/officeart/2005/8/layout/vList5"/>
    <dgm:cxn modelId="{D1D07256-57A8-422C-9CC9-31713A867173}" type="presParOf" srcId="{80E8565F-9EFC-4D2D-A425-BCF3B77ECE9F}" destId="{76BEF229-021D-42CD-B853-46515C784096}" srcOrd="3" destOrd="0" presId="urn:microsoft.com/office/officeart/2005/8/layout/vList5"/>
    <dgm:cxn modelId="{8D361488-67F5-4232-B1D1-BBBF671EC1F8}" type="presParOf" srcId="{80E8565F-9EFC-4D2D-A425-BCF3B77ECE9F}" destId="{1B5B7D10-6A78-496A-9378-76E42F4D5830}" srcOrd="4" destOrd="0" presId="urn:microsoft.com/office/officeart/2005/8/layout/vList5"/>
    <dgm:cxn modelId="{6D06BCCC-A968-4669-8F87-F22350087F87}" type="presParOf" srcId="{1B5B7D10-6A78-496A-9378-76E42F4D5830}" destId="{A20DE4F1-B593-4F68-8690-CBE82328152D}" srcOrd="0" destOrd="0" presId="urn:microsoft.com/office/officeart/2005/8/layout/vList5"/>
    <dgm:cxn modelId="{B2EEB7B4-C2AB-4BC9-9C3C-C1F22103D721}" type="presParOf" srcId="{1B5B7D10-6A78-496A-9378-76E42F4D5830}" destId="{4F3080EE-FFB5-43EF-ADEB-3E290E6E0323}" srcOrd="1" destOrd="0" presId="urn:microsoft.com/office/officeart/2005/8/layout/vList5"/>
    <dgm:cxn modelId="{9BC3990A-93B1-4604-AE8B-0611731CA480}" type="presParOf" srcId="{80E8565F-9EFC-4D2D-A425-BCF3B77ECE9F}" destId="{25D4D106-89BE-4173-8D0C-3E99A535D3E1}" srcOrd="5" destOrd="0" presId="urn:microsoft.com/office/officeart/2005/8/layout/vList5"/>
    <dgm:cxn modelId="{9DAB4D7A-CD16-4C1B-B516-7CE989352813}" type="presParOf" srcId="{80E8565F-9EFC-4D2D-A425-BCF3B77ECE9F}" destId="{DEF5FB30-2154-489A-AA9A-E827807F5A64}" srcOrd="6" destOrd="0" presId="urn:microsoft.com/office/officeart/2005/8/layout/vList5"/>
    <dgm:cxn modelId="{17D9E085-1E4A-4F50-898D-E982D1E5536F}" type="presParOf" srcId="{DEF5FB30-2154-489A-AA9A-E827807F5A64}" destId="{E030E655-2F85-445A-A75B-F3BEBC355575}" srcOrd="0" destOrd="0" presId="urn:microsoft.com/office/officeart/2005/8/layout/vList5"/>
    <dgm:cxn modelId="{0FD5BFDC-6CE4-49EF-AF34-0041D90E82F0}" type="presParOf" srcId="{DEF5FB30-2154-489A-AA9A-E827807F5A64}" destId="{9A8ABD6D-2A23-4896-A07F-9EE139366E8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8F0853-A4AF-453D-AC88-E337DB18C1B6}" type="doc">
      <dgm:prSet loTypeId="urn:microsoft.com/office/officeart/2005/8/layout/process1" loCatId="process" qsTypeId="urn:microsoft.com/office/officeart/2005/8/quickstyle/simple1" qsCatId="simple" csTypeId="urn:microsoft.com/office/officeart/2005/8/colors/accent1_2" csCatId="accent1" phldr="1"/>
      <dgm:spPr/>
    </dgm:pt>
    <dgm:pt modelId="{4B422119-C045-4D97-AA3E-64036270DEE1}">
      <dgm:prSet phldrT="[Text]"/>
      <dgm:spPr/>
      <dgm:t>
        <a:bodyPr/>
        <a:lstStyle/>
        <a:p>
          <a:r>
            <a:rPr lang="en-US" b="0" i="0" dirty="0"/>
            <a:t>amyloid proteins build up in heart muscle</a:t>
          </a:r>
          <a:endParaRPr lang="en-US" dirty="0"/>
        </a:p>
      </dgm:t>
    </dgm:pt>
    <dgm:pt modelId="{AFE776CB-F572-4E3E-886F-23AA50F2867A}" type="parTrans" cxnId="{C9BF1685-46E2-4521-86AB-590C4F7DAA27}">
      <dgm:prSet/>
      <dgm:spPr/>
      <dgm:t>
        <a:bodyPr/>
        <a:lstStyle/>
        <a:p>
          <a:endParaRPr lang="en-US"/>
        </a:p>
      </dgm:t>
    </dgm:pt>
    <dgm:pt modelId="{8B865021-23C4-4BB6-9714-24B3DC9FFD9B}" type="sibTrans" cxnId="{C9BF1685-46E2-4521-86AB-590C4F7DAA27}">
      <dgm:prSet/>
      <dgm:spPr/>
      <dgm:t>
        <a:bodyPr/>
        <a:lstStyle/>
        <a:p>
          <a:endParaRPr lang="en-US"/>
        </a:p>
      </dgm:t>
    </dgm:pt>
    <dgm:pt modelId="{C459214E-8AA5-4389-BE43-55424DB9BCF6}">
      <dgm:prSet phldrT="[Text]"/>
      <dgm:spPr/>
      <dgm:t>
        <a:bodyPr/>
        <a:lstStyle/>
        <a:p>
          <a:r>
            <a:rPr lang="en-US" dirty="0"/>
            <a:t>Thickening of heart wall – heart enlargement</a:t>
          </a:r>
        </a:p>
      </dgm:t>
    </dgm:pt>
    <dgm:pt modelId="{ADFD3D39-F396-4191-AD91-441BFB09ED07}" type="parTrans" cxnId="{D7E6896F-FD1F-4FA5-9B72-ED5997DC1D98}">
      <dgm:prSet/>
      <dgm:spPr/>
      <dgm:t>
        <a:bodyPr/>
        <a:lstStyle/>
        <a:p>
          <a:endParaRPr lang="en-US"/>
        </a:p>
      </dgm:t>
    </dgm:pt>
    <dgm:pt modelId="{1CD24144-C589-4E50-8428-15403E5B29CA}" type="sibTrans" cxnId="{D7E6896F-FD1F-4FA5-9B72-ED5997DC1D98}">
      <dgm:prSet/>
      <dgm:spPr/>
      <dgm:t>
        <a:bodyPr/>
        <a:lstStyle/>
        <a:p>
          <a:endParaRPr lang="en-US"/>
        </a:p>
      </dgm:t>
    </dgm:pt>
    <dgm:pt modelId="{884DF027-87C6-45B2-AE78-A9A266135738}">
      <dgm:prSet phldrT="[Text]"/>
      <dgm:spPr/>
      <dgm:t>
        <a:bodyPr/>
        <a:lstStyle/>
        <a:p>
          <a:r>
            <a:rPr lang="en-US" dirty="0"/>
            <a:t>Heart has to work extra leading to heart failure</a:t>
          </a:r>
        </a:p>
      </dgm:t>
    </dgm:pt>
    <dgm:pt modelId="{5D8BE857-7A39-4AF7-8860-F90599432C62}" type="parTrans" cxnId="{FE5534DC-360C-4BB0-AD84-F0FA0629D955}">
      <dgm:prSet/>
      <dgm:spPr/>
      <dgm:t>
        <a:bodyPr/>
        <a:lstStyle/>
        <a:p>
          <a:endParaRPr lang="en-US"/>
        </a:p>
      </dgm:t>
    </dgm:pt>
    <dgm:pt modelId="{03D1B52A-0F85-42BF-991B-A11E1E473D0A}" type="sibTrans" cxnId="{FE5534DC-360C-4BB0-AD84-F0FA0629D955}">
      <dgm:prSet/>
      <dgm:spPr/>
      <dgm:t>
        <a:bodyPr/>
        <a:lstStyle/>
        <a:p>
          <a:endParaRPr lang="en-US"/>
        </a:p>
      </dgm:t>
    </dgm:pt>
    <dgm:pt modelId="{E81D4660-3C11-4E75-BEFA-79AA6055F72B}" type="pres">
      <dgm:prSet presAssocID="{B08F0853-A4AF-453D-AC88-E337DB18C1B6}" presName="Name0" presStyleCnt="0">
        <dgm:presLayoutVars>
          <dgm:dir/>
          <dgm:resizeHandles val="exact"/>
        </dgm:presLayoutVars>
      </dgm:prSet>
      <dgm:spPr/>
    </dgm:pt>
    <dgm:pt modelId="{CB08BC5C-B19D-4FEA-A5EC-E8F0899F1486}" type="pres">
      <dgm:prSet presAssocID="{4B422119-C045-4D97-AA3E-64036270DEE1}" presName="node" presStyleLbl="node1" presStyleIdx="0" presStyleCnt="3" custLinFactNeighborX="45216" custLinFactNeighborY="635">
        <dgm:presLayoutVars>
          <dgm:bulletEnabled val="1"/>
        </dgm:presLayoutVars>
      </dgm:prSet>
      <dgm:spPr/>
    </dgm:pt>
    <dgm:pt modelId="{F18386CA-73F8-410A-9DB2-48D8FFE13FEA}" type="pres">
      <dgm:prSet presAssocID="{8B865021-23C4-4BB6-9714-24B3DC9FFD9B}" presName="sibTrans" presStyleLbl="sibTrans2D1" presStyleIdx="0" presStyleCnt="2"/>
      <dgm:spPr/>
    </dgm:pt>
    <dgm:pt modelId="{F77E3688-42F7-419D-9D03-81FE3F1C5E45}" type="pres">
      <dgm:prSet presAssocID="{8B865021-23C4-4BB6-9714-24B3DC9FFD9B}" presName="connectorText" presStyleLbl="sibTrans2D1" presStyleIdx="0" presStyleCnt="2"/>
      <dgm:spPr/>
    </dgm:pt>
    <dgm:pt modelId="{66389EDD-E07F-47EF-AC89-FE8BCD7CBDF5}" type="pres">
      <dgm:prSet presAssocID="{C459214E-8AA5-4389-BE43-55424DB9BCF6}" presName="node" presStyleLbl="node1" presStyleIdx="1" presStyleCnt="3" custLinFactNeighborX="17567" custLinFactNeighborY="0">
        <dgm:presLayoutVars>
          <dgm:bulletEnabled val="1"/>
        </dgm:presLayoutVars>
      </dgm:prSet>
      <dgm:spPr/>
    </dgm:pt>
    <dgm:pt modelId="{5816D4B5-19E3-4C20-83BC-A5380674DAAD}" type="pres">
      <dgm:prSet presAssocID="{1CD24144-C589-4E50-8428-15403E5B29CA}" presName="sibTrans" presStyleLbl="sibTrans2D1" presStyleIdx="1" presStyleCnt="2"/>
      <dgm:spPr/>
    </dgm:pt>
    <dgm:pt modelId="{5F4678FC-F965-4371-9941-909506D6BC37}" type="pres">
      <dgm:prSet presAssocID="{1CD24144-C589-4E50-8428-15403E5B29CA}" presName="connectorText" presStyleLbl="sibTrans2D1" presStyleIdx="1" presStyleCnt="2"/>
      <dgm:spPr/>
    </dgm:pt>
    <dgm:pt modelId="{8EB3D20D-190A-484E-A35D-8F084E410D8C}" type="pres">
      <dgm:prSet presAssocID="{884DF027-87C6-45B2-AE78-A9A266135738}" presName="node" presStyleLbl="node1" presStyleIdx="2" presStyleCnt="3" custLinFactNeighborX="76695" custLinFactNeighborY="-3196">
        <dgm:presLayoutVars>
          <dgm:bulletEnabled val="1"/>
        </dgm:presLayoutVars>
      </dgm:prSet>
      <dgm:spPr/>
    </dgm:pt>
  </dgm:ptLst>
  <dgm:cxnLst>
    <dgm:cxn modelId="{D1894231-15DF-4B95-A574-B4A141AA4970}" type="presOf" srcId="{4B422119-C045-4D97-AA3E-64036270DEE1}" destId="{CB08BC5C-B19D-4FEA-A5EC-E8F0899F1486}" srcOrd="0" destOrd="0" presId="urn:microsoft.com/office/officeart/2005/8/layout/process1"/>
    <dgm:cxn modelId="{00A0A36E-3EE1-4A66-B0E7-9A396C658176}" type="presOf" srcId="{C459214E-8AA5-4389-BE43-55424DB9BCF6}" destId="{66389EDD-E07F-47EF-AC89-FE8BCD7CBDF5}" srcOrd="0" destOrd="0" presId="urn:microsoft.com/office/officeart/2005/8/layout/process1"/>
    <dgm:cxn modelId="{F549044F-A5F2-4F9D-A3B6-00EBD4810F3E}" type="presOf" srcId="{1CD24144-C589-4E50-8428-15403E5B29CA}" destId="{5F4678FC-F965-4371-9941-909506D6BC37}" srcOrd="1" destOrd="0" presId="urn:microsoft.com/office/officeart/2005/8/layout/process1"/>
    <dgm:cxn modelId="{D7E6896F-FD1F-4FA5-9B72-ED5997DC1D98}" srcId="{B08F0853-A4AF-453D-AC88-E337DB18C1B6}" destId="{C459214E-8AA5-4389-BE43-55424DB9BCF6}" srcOrd="1" destOrd="0" parTransId="{ADFD3D39-F396-4191-AD91-441BFB09ED07}" sibTransId="{1CD24144-C589-4E50-8428-15403E5B29CA}"/>
    <dgm:cxn modelId="{8CF9C181-A452-4AFF-96CA-FF10438D4221}" type="presOf" srcId="{884DF027-87C6-45B2-AE78-A9A266135738}" destId="{8EB3D20D-190A-484E-A35D-8F084E410D8C}" srcOrd="0" destOrd="0" presId="urn:microsoft.com/office/officeart/2005/8/layout/process1"/>
    <dgm:cxn modelId="{C9BF1685-46E2-4521-86AB-590C4F7DAA27}" srcId="{B08F0853-A4AF-453D-AC88-E337DB18C1B6}" destId="{4B422119-C045-4D97-AA3E-64036270DEE1}" srcOrd="0" destOrd="0" parTransId="{AFE776CB-F572-4E3E-886F-23AA50F2867A}" sibTransId="{8B865021-23C4-4BB6-9714-24B3DC9FFD9B}"/>
    <dgm:cxn modelId="{68B7A688-A445-41BF-A05B-107952756B04}" type="presOf" srcId="{B08F0853-A4AF-453D-AC88-E337DB18C1B6}" destId="{E81D4660-3C11-4E75-BEFA-79AA6055F72B}" srcOrd="0" destOrd="0" presId="urn:microsoft.com/office/officeart/2005/8/layout/process1"/>
    <dgm:cxn modelId="{BE4E338E-1865-445D-A67A-F4EA8E82AA78}" type="presOf" srcId="{1CD24144-C589-4E50-8428-15403E5B29CA}" destId="{5816D4B5-19E3-4C20-83BC-A5380674DAAD}" srcOrd="0" destOrd="0" presId="urn:microsoft.com/office/officeart/2005/8/layout/process1"/>
    <dgm:cxn modelId="{7FC15CBE-B072-4AC9-ADCA-E1B13F2B384D}" type="presOf" srcId="{8B865021-23C4-4BB6-9714-24B3DC9FFD9B}" destId="{F77E3688-42F7-419D-9D03-81FE3F1C5E45}" srcOrd="1" destOrd="0" presId="urn:microsoft.com/office/officeart/2005/8/layout/process1"/>
    <dgm:cxn modelId="{D26ACECD-E40B-43BF-B722-786BE7DCD041}" type="presOf" srcId="{8B865021-23C4-4BB6-9714-24B3DC9FFD9B}" destId="{F18386CA-73F8-410A-9DB2-48D8FFE13FEA}" srcOrd="0" destOrd="0" presId="urn:microsoft.com/office/officeart/2005/8/layout/process1"/>
    <dgm:cxn modelId="{FE5534DC-360C-4BB0-AD84-F0FA0629D955}" srcId="{B08F0853-A4AF-453D-AC88-E337DB18C1B6}" destId="{884DF027-87C6-45B2-AE78-A9A266135738}" srcOrd="2" destOrd="0" parTransId="{5D8BE857-7A39-4AF7-8860-F90599432C62}" sibTransId="{03D1B52A-0F85-42BF-991B-A11E1E473D0A}"/>
    <dgm:cxn modelId="{31163B5A-56EC-47EC-B8C9-8E1098C41DFB}" type="presParOf" srcId="{E81D4660-3C11-4E75-BEFA-79AA6055F72B}" destId="{CB08BC5C-B19D-4FEA-A5EC-E8F0899F1486}" srcOrd="0" destOrd="0" presId="urn:microsoft.com/office/officeart/2005/8/layout/process1"/>
    <dgm:cxn modelId="{94CC6604-A308-49DE-B9B2-99292E5D9793}" type="presParOf" srcId="{E81D4660-3C11-4E75-BEFA-79AA6055F72B}" destId="{F18386CA-73F8-410A-9DB2-48D8FFE13FEA}" srcOrd="1" destOrd="0" presId="urn:microsoft.com/office/officeart/2005/8/layout/process1"/>
    <dgm:cxn modelId="{70EBBFB1-8D82-41C2-A982-FE2AFE6AAFD2}" type="presParOf" srcId="{F18386CA-73F8-410A-9DB2-48D8FFE13FEA}" destId="{F77E3688-42F7-419D-9D03-81FE3F1C5E45}" srcOrd="0" destOrd="0" presId="urn:microsoft.com/office/officeart/2005/8/layout/process1"/>
    <dgm:cxn modelId="{0548ED18-62A6-4FB3-83A8-0AEE5764267A}" type="presParOf" srcId="{E81D4660-3C11-4E75-BEFA-79AA6055F72B}" destId="{66389EDD-E07F-47EF-AC89-FE8BCD7CBDF5}" srcOrd="2" destOrd="0" presId="urn:microsoft.com/office/officeart/2005/8/layout/process1"/>
    <dgm:cxn modelId="{5017E4DA-EA10-488D-BFD9-B6D92A80753C}" type="presParOf" srcId="{E81D4660-3C11-4E75-BEFA-79AA6055F72B}" destId="{5816D4B5-19E3-4C20-83BC-A5380674DAAD}" srcOrd="3" destOrd="0" presId="urn:microsoft.com/office/officeart/2005/8/layout/process1"/>
    <dgm:cxn modelId="{51C88EA7-3F67-4BBF-BCE0-3A2C879AA80A}" type="presParOf" srcId="{5816D4B5-19E3-4C20-83BC-A5380674DAAD}" destId="{5F4678FC-F965-4371-9941-909506D6BC37}" srcOrd="0" destOrd="0" presId="urn:microsoft.com/office/officeart/2005/8/layout/process1"/>
    <dgm:cxn modelId="{CC79ABD9-3176-4674-B702-7870034BC1F5}" type="presParOf" srcId="{E81D4660-3C11-4E75-BEFA-79AA6055F72B}" destId="{8EB3D20D-190A-484E-A35D-8F084E410D8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8F0853-A4AF-453D-AC88-E337DB18C1B6}" type="doc">
      <dgm:prSet loTypeId="urn:microsoft.com/office/officeart/2005/8/layout/process1" loCatId="process" qsTypeId="urn:microsoft.com/office/officeart/2005/8/quickstyle/simple1" qsCatId="simple" csTypeId="urn:microsoft.com/office/officeart/2005/8/colors/accent1_2" csCatId="accent1" phldr="1"/>
      <dgm:spPr/>
    </dgm:pt>
    <dgm:pt modelId="{4B422119-C045-4D97-AA3E-64036270DEE1}">
      <dgm:prSet phldrT="[Text]"/>
      <dgm:spPr/>
      <dgm:t>
        <a:bodyPr/>
        <a:lstStyle/>
        <a:p>
          <a:r>
            <a:rPr lang="en-IN" b="0" i="0" dirty="0"/>
            <a:t>Cardiac amyloidosis</a:t>
          </a:r>
          <a:endParaRPr lang="en-US" dirty="0"/>
        </a:p>
      </dgm:t>
    </dgm:pt>
    <dgm:pt modelId="{AFE776CB-F572-4E3E-886F-23AA50F2867A}" type="parTrans" cxnId="{C9BF1685-46E2-4521-86AB-590C4F7DAA27}">
      <dgm:prSet/>
      <dgm:spPr/>
      <dgm:t>
        <a:bodyPr/>
        <a:lstStyle/>
        <a:p>
          <a:endParaRPr lang="en-US"/>
        </a:p>
      </dgm:t>
    </dgm:pt>
    <dgm:pt modelId="{8B865021-23C4-4BB6-9714-24B3DC9FFD9B}" type="sibTrans" cxnId="{C9BF1685-46E2-4521-86AB-590C4F7DAA27}">
      <dgm:prSet/>
      <dgm:spPr/>
      <dgm:t>
        <a:bodyPr/>
        <a:lstStyle/>
        <a:p>
          <a:endParaRPr lang="en-US"/>
        </a:p>
      </dgm:t>
    </dgm:pt>
    <dgm:pt modelId="{C459214E-8AA5-4389-BE43-55424DB9BCF6}">
      <dgm:prSet phldrT="[Text]"/>
      <dgm:spPr/>
      <dgm:t>
        <a:bodyPr/>
        <a:lstStyle/>
        <a:p>
          <a:r>
            <a:rPr lang="en-IN" b="0" i="0" dirty="0"/>
            <a:t>irregular heart rhythms (arrhythmias)/weaken heart’s electric current</a:t>
          </a:r>
          <a:endParaRPr lang="en-US" dirty="0"/>
        </a:p>
      </dgm:t>
    </dgm:pt>
    <dgm:pt modelId="{ADFD3D39-F396-4191-AD91-441BFB09ED07}" type="parTrans" cxnId="{D7E6896F-FD1F-4FA5-9B72-ED5997DC1D98}">
      <dgm:prSet/>
      <dgm:spPr/>
      <dgm:t>
        <a:bodyPr/>
        <a:lstStyle/>
        <a:p>
          <a:endParaRPr lang="en-US"/>
        </a:p>
      </dgm:t>
    </dgm:pt>
    <dgm:pt modelId="{1CD24144-C589-4E50-8428-15403E5B29CA}" type="sibTrans" cxnId="{D7E6896F-FD1F-4FA5-9B72-ED5997DC1D98}">
      <dgm:prSet/>
      <dgm:spPr/>
      <dgm:t>
        <a:bodyPr/>
        <a:lstStyle/>
        <a:p>
          <a:endParaRPr lang="en-US"/>
        </a:p>
      </dgm:t>
    </dgm:pt>
    <dgm:pt modelId="{884DF027-87C6-45B2-AE78-A9A266135738}">
      <dgm:prSet phldrT="[Text]"/>
      <dgm:spPr/>
      <dgm:t>
        <a:bodyPr/>
        <a:lstStyle/>
        <a:p>
          <a:r>
            <a:rPr lang="en-US" dirty="0"/>
            <a:t>Atrial fibrillation</a:t>
          </a:r>
        </a:p>
      </dgm:t>
    </dgm:pt>
    <dgm:pt modelId="{5D8BE857-7A39-4AF7-8860-F90599432C62}" type="parTrans" cxnId="{FE5534DC-360C-4BB0-AD84-F0FA0629D955}">
      <dgm:prSet/>
      <dgm:spPr/>
      <dgm:t>
        <a:bodyPr/>
        <a:lstStyle/>
        <a:p>
          <a:endParaRPr lang="en-US"/>
        </a:p>
      </dgm:t>
    </dgm:pt>
    <dgm:pt modelId="{03D1B52A-0F85-42BF-991B-A11E1E473D0A}" type="sibTrans" cxnId="{FE5534DC-360C-4BB0-AD84-F0FA0629D955}">
      <dgm:prSet/>
      <dgm:spPr/>
      <dgm:t>
        <a:bodyPr/>
        <a:lstStyle/>
        <a:p>
          <a:endParaRPr lang="en-US"/>
        </a:p>
      </dgm:t>
    </dgm:pt>
    <dgm:pt modelId="{E81D4660-3C11-4E75-BEFA-79AA6055F72B}" type="pres">
      <dgm:prSet presAssocID="{B08F0853-A4AF-453D-AC88-E337DB18C1B6}" presName="Name0" presStyleCnt="0">
        <dgm:presLayoutVars>
          <dgm:dir/>
          <dgm:resizeHandles val="exact"/>
        </dgm:presLayoutVars>
      </dgm:prSet>
      <dgm:spPr/>
    </dgm:pt>
    <dgm:pt modelId="{CB08BC5C-B19D-4FEA-A5EC-E8F0899F1486}" type="pres">
      <dgm:prSet presAssocID="{4B422119-C045-4D97-AA3E-64036270DEE1}" presName="node" presStyleLbl="node1" presStyleIdx="0" presStyleCnt="3">
        <dgm:presLayoutVars>
          <dgm:bulletEnabled val="1"/>
        </dgm:presLayoutVars>
      </dgm:prSet>
      <dgm:spPr/>
    </dgm:pt>
    <dgm:pt modelId="{F18386CA-73F8-410A-9DB2-48D8FFE13FEA}" type="pres">
      <dgm:prSet presAssocID="{8B865021-23C4-4BB6-9714-24B3DC9FFD9B}" presName="sibTrans" presStyleLbl="sibTrans2D1" presStyleIdx="0" presStyleCnt="2"/>
      <dgm:spPr/>
    </dgm:pt>
    <dgm:pt modelId="{F77E3688-42F7-419D-9D03-81FE3F1C5E45}" type="pres">
      <dgm:prSet presAssocID="{8B865021-23C4-4BB6-9714-24B3DC9FFD9B}" presName="connectorText" presStyleLbl="sibTrans2D1" presStyleIdx="0" presStyleCnt="2"/>
      <dgm:spPr/>
    </dgm:pt>
    <dgm:pt modelId="{66389EDD-E07F-47EF-AC89-FE8BCD7CBDF5}" type="pres">
      <dgm:prSet presAssocID="{C459214E-8AA5-4389-BE43-55424DB9BCF6}" presName="node" presStyleLbl="node1" presStyleIdx="1" presStyleCnt="3">
        <dgm:presLayoutVars>
          <dgm:bulletEnabled val="1"/>
        </dgm:presLayoutVars>
      </dgm:prSet>
      <dgm:spPr/>
    </dgm:pt>
    <dgm:pt modelId="{5816D4B5-19E3-4C20-83BC-A5380674DAAD}" type="pres">
      <dgm:prSet presAssocID="{1CD24144-C589-4E50-8428-15403E5B29CA}" presName="sibTrans" presStyleLbl="sibTrans2D1" presStyleIdx="1" presStyleCnt="2"/>
      <dgm:spPr/>
    </dgm:pt>
    <dgm:pt modelId="{5F4678FC-F965-4371-9941-909506D6BC37}" type="pres">
      <dgm:prSet presAssocID="{1CD24144-C589-4E50-8428-15403E5B29CA}" presName="connectorText" presStyleLbl="sibTrans2D1" presStyleIdx="1" presStyleCnt="2"/>
      <dgm:spPr/>
    </dgm:pt>
    <dgm:pt modelId="{8EB3D20D-190A-484E-A35D-8F084E410D8C}" type="pres">
      <dgm:prSet presAssocID="{884DF027-87C6-45B2-AE78-A9A266135738}" presName="node" presStyleLbl="node1" presStyleIdx="2" presStyleCnt="3">
        <dgm:presLayoutVars>
          <dgm:bulletEnabled val="1"/>
        </dgm:presLayoutVars>
      </dgm:prSet>
      <dgm:spPr/>
    </dgm:pt>
  </dgm:ptLst>
  <dgm:cxnLst>
    <dgm:cxn modelId="{D1894231-15DF-4B95-A574-B4A141AA4970}" type="presOf" srcId="{4B422119-C045-4D97-AA3E-64036270DEE1}" destId="{CB08BC5C-B19D-4FEA-A5EC-E8F0899F1486}" srcOrd="0" destOrd="0" presId="urn:microsoft.com/office/officeart/2005/8/layout/process1"/>
    <dgm:cxn modelId="{00A0A36E-3EE1-4A66-B0E7-9A396C658176}" type="presOf" srcId="{C459214E-8AA5-4389-BE43-55424DB9BCF6}" destId="{66389EDD-E07F-47EF-AC89-FE8BCD7CBDF5}" srcOrd="0" destOrd="0" presId="urn:microsoft.com/office/officeart/2005/8/layout/process1"/>
    <dgm:cxn modelId="{F549044F-A5F2-4F9D-A3B6-00EBD4810F3E}" type="presOf" srcId="{1CD24144-C589-4E50-8428-15403E5B29CA}" destId="{5F4678FC-F965-4371-9941-909506D6BC37}" srcOrd="1" destOrd="0" presId="urn:microsoft.com/office/officeart/2005/8/layout/process1"/>
    <dgm:cxn modelId="{D7E6896F-FD1F-4FA5-9B72-ED5997DC1D98}" srcId="{B08F0853-A4AF-453D-AC88-E337DB18C1B6}" destId="{C459214E-8AA5-4389-BE43-55424DB9BCF6}" srcOrd="1" destOrd="0" parTransId="{ADFD3D39-F396-4191-AD91-441BFB09ED07}" sibTransId="{1CD24144-C589-4E50-8428-15403E5B29CA}"/>
    <dgm:cxn modelId="{8CF9C181-A452-4AFF-96CA-FF10438D4221}" type="presOf" srcId="{884DF027-87C6-45B2-AE78-A9A266135738}" destId="{8EB3D20D-190A-484E-A35D-8F084E410D8C}" srcOrd="0" destOrd="0" presId="urn:microsoft.com/office/officeart/2005/8/layout/process1"/>
    <dgm:cxn modelId="{C9BF1685-46E2-4521-86AB-590C4F7DAA27}" srcId="{B08F0853-A4AF-453D-AC88-E337DB18C1B6}" destId="{4B422119-C045-4D97-AA3E-64036270DEE1}" srcOrd="0" destOrd="0" parTransId="{AFE776CB-F572-4E3E-886F-23AA50F2867A}" sibTransId="{8B865021-23C4-4BB6-9714-24B3DC9FFD9B}"/>
    <dgm:cxn modelId="{68B7A688-A445-41BF-A05B-107952756B04}" type="presOf" srcId="{B08F0853-A4AF-453D-AC88-E337DB18C1B6}" destId="{E81D4660-3C11-4E75-BEFA-79AA6055F72B}" srcOrd="0" destOrd="0" presId="urn:microsoft.com/office/officeart/2005/8/layout/process1"/>
    <dgm:cxn modelId="{BE4E338E-1865-445D-A67A-F4EA8E82AA78}" type="presOf" srcId="{1CD24144-C589-4E50-8428-15403E5B29CA}" destId="{5816D4B5-19E3-4C20-83BC-A5380674DAAD}" srcOrd="0" destOrd="0" presId="urn:microsoft.com/office/officeart/2005/8/layout/process1"/>
    <dgm:cxn modelId="{7FC15CBE-B072-4AC9-ADCA-E1B13F2B384D}" type="presOf" srcId="{8B865021-23C4-4BB6-9714-24B3DC9FFD9B}" destId="{F77E3688-42F7-419D-9D03-81FE3F1C5E45}" srcOrd="1" destOrd="0" presId="urn:microsoft.com/office/officeart/2005/8/layout/process1"/>
    <dgm:cxn modelId="{D26ACECD-E40B-43BF-B722-786BE7DCD041}" type="presOf" srcId="{8B865021-23C4-4BB6-9714-24B3DC9FFD9B}" destId="{F18386CA-73F8-410A-9DB2-48D8FFE13FEA}" srcOrd="0" destOrd="0" presId="urn:microsoft.com/office/officeart/2005/8/layout/process1"/>
    <dgm:cxn modelId="{FE5534DC-360C-4BB0-AD84-F0FA0629D955}" srcId="{B08F0853-A4AF-453D-AC88-E337DB18C1B6}" destId="{884DF027-87C6-45B2-AE78-A9A266135738}" srcOrd="2" destOrd="0" parTransId="{5D8BE857-7A39-4AF7-8860-F90599432C62}" sibTransId="{03D1B52A-0F85-42BF-991B-A11E1E473D0A}"/>
    <dgm:cxn modelId="{31163B5A-56EC-47EC-B8C9-8E1098C41DFB}" type="presParOf" srcId="{E81D4660-3C11-4E75-BEFA-79AA6055F72B}" destId="{CB08BC5C-B19D-4FEA-A5EC-E8F0899F1486}" srcOrd="0" destOrd="0" presId="urn:microsoft.com/office/officeart/2005/8/layout/process1"/>
    <dgm:cxn modelId="{94CC6604-A308-49DE-B9B2-99292E5D9793}" type="presParOf" srcId="{E81D4660-3C11-4E75-BEFA-79AA6055F72B}" destId="{F18386CA-73F8-410A-9DB2-48D8FFE13FEA}" srcOrd="1" destOrd="0" presId="urn:microsoft.com/office/officeart/2005/8/layout/process1"/>
    <dgm:cxn modelId="{70EBBFB1-8D82-41C2-A982-FE2AFE6AAFD2}" type="presParOf" srcId="{F18386CA-73F8-410A-9DB2-48D8FFE13FEA}" destId="{F77E3688-42F7-419D-9D03-81FE3F1C5E45}" srcOrd="0" destOrd="0" presId="urn:microsoft.com/office/officeart/2005/8/layout/process1"/>
    <dgm:cxn modelId="{0548ED18-62A6-4FB3-83A8-0AEE5764267A}" type="presParOf" srcId="{E81D4660-3C11-4E75-BEFA-79AA6055F72B}" destId="{66389EDD-E07F-47EF-AC89-FE8BCD7CBDF5}" srcOrd="2" destOrd="0" presId="urn:microsoft.com/office/officeart/2005/8/layout/process1"/>
    <dgm:cxn modelId="{5017E4DA-EA10-488D-BFD9-B6D92A80753C}" type="presParOf" srcId="{E81D4660-3C11-4E75-BEFA-79AA6055F72B}" destId="{5816D4B5-19E3-4C20-83BC-A5380674DAAD}" srcOrd="3" destOrd="0" presId="urn:microsoft.com/office/officeart/2005/8/layout/process1"/>
    <dgm:cxn modelId="{51C88EA7-3F67-4BBF-BCE0-3A2C879AA80A}" type="presParOf" srcId="{5816D4B5-19E3-4C20-83BC-A5380674DAAD}" destId="{5F4678FC-F965-4371-9941-909506D6BC37}" srcOrd="0" destOrd="0" presId="urn:microsoft.com/office/officeart/2005/8/layout/process1"/>
    <dgm:cxn modelId="{CC79ABD9-3176-4674-B702-7870034BC1F5}" type="presParOf" srcId="{E81D4660-3C11-4E75-BEFA-79AA6055F72B}" destId="{8EB3D20D-190A-484E-A35D-8F084E410D8C}"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8F0853-A4AF-453D-AC88-E337DB18C1B6}" type="doc">
      <dgm:prSet loTypeId="urn:microsoft.com/office/officeart/2005/8/layout/process1" loCatId="process" qsTypeId="urn:microsoft.com/office/officeart/2005/8/quickstyle/simple1" qsCatId="simple" csTypeId="urn:microsoft.com/office/officeart/2005/8/colors/accent1_2" csCatId="accent1" phldr="1"/>
      <dgm:spPr/>
    </dgm:pt>
    <dgm:pt modelId="{4B422119-C045-4D97-AA3E-64036270DEE1}">
      <dgm:prSet phldrT="[Text]"/>
      <dgm:spPr/>
      <dgm:t>
        <a:bodyPr/>
        <a:lstStyle/>
        <a:p>
          <a:r>
            <a:rPr lang="en-IN" b="0" i="0" dirty="0"/>
            <a:t>Amyloid proteins</a:t>
          </a:r>
          <a:endParaRPr lang="en-US" dirty="0"/>
        </a:p>
      </dgm:t>
    </dgm:pt>
    <dgm:pt modelId="{AFE776CB-F572-4E3E-886F-23AA50F2867A}" type="parTrans" cxnId="{C9BF1685-46E2-4521-86AB-590C4F7DAA27}">
      <dgm:prSet/>
      <dgm:spPr/>
      <dgm:t>
        <a:bodyPr/>
        <a:lstStyle/>
        <a:p>
          <a:endParaRPr lang="en-US"/>
        </a:p>
      </dgm:t>
    </dgm:pt>
    <dgm:pt modelId="{8B865021-23C4-4BB6-9714-24B3DC9FFD9B}" type="sibTrans" cxnId="{C9BF1685-46E2-4521-86AB-590C4F7DAA27}">
      <dgm:prSet/>
      <dgm:spPr/>
      <dgm:t>
        <a:bodyPr/>
        <a:lstStyle/>
        <a:p>
          <a:endParaRPr lang="en-US"/>
        </a:p>
      </dgm:t>
    </dgm:pt>
    <dgm:pt modelId="{C459214E-8AA5-4389-BE43-55424DB9BCF6}">
      <dgm:prSet phldrT="[Text]"/>
      <dgm:spPr/>
      <dgm:t>
        <a:bodyPr/>
        <a:lstStyle/>
        <a:p>
          <a:r>
            <a:rPr lang="en-US" b="0" i="0" dirty="0"/>
            <a:t>waxy, stick together easily and form large clusters</a:t>
          </a:r>
          <a:endParaRPr lang="en-US" dirty="0"/>
        </a:p>
      </dgm:t>
    </dgm:pt>
    <dgm:pt modelId="{ADFD3D39-F396-4191-AD91-441BFB09ED07}" type="parTrans" cxnId="{D7E6896F-FD1F-4FA5-9B72-ED5997DC1D98}">
      <dgm:prSet/>
      <dgm:spPr/>
      <dgm:t>
        <a:bodyPr/>
        <a:lstStyle/>
        <a:p>
          <a:endParaRPr lang="en-US"/>
        </a:p>
      </dgm:t>
    </dgm:pt>
    <dgm:pt modelId="{1CD24144-C589-4E50-8428-15403E5B29CA}" type="sibTrans" cxnId="{D7E6896F-FD1F-4FA5-9B72-ED5997DC1D98}">
      <dgm:prSet/>
      <dgm:spPr/>
      <dgm:t>
        <a:bodyPr/>
        <a:lstStyle/>
        <a:p>
          <a:endParaRPr lang="en-US"/>
        </a:p>
      </dgm:t>
    </dgm:pt>
    <dgm:pt modelId="{884DF027-87C6-45B2-AE78-A9A266135738}">
      <dgm:prSet phldrT="[Text]"/>
      <dgm:spPr/>
      <dgm:t>
        <a:bodyPr/>
        <a:lstStyle/>
        <a:p>
          <a:r>
            <a:rPr lang="en-US" b="0" i="0" dirty="0"/>
            <a:t>get stuck in a heart valve</a:t>
          </a:r>
          <a:endParaRPr lang="en-US" dirty="0"/>
        </a:p>
      </dgm:t>
    </dgm:pt>
    <dgm:pt modelId="{5D8BE857-7A39-4AF7-8860-F90599432C62}" type="parTrans" cxnId="{FE5534DC-360C-4BB0-AD84-F0FA0629D955}">
      <dgm:prSet/>
      <dgm:spPr/>
      <dgm:t>
        <a:bodyPr/>
        <a:lstStyle/>
        <a:p>
          <a:endParaRPr lang="en-US"/>
        </a:p>
      </dgm:t>
    </dgm:pt>
    <dgm:pt modelId="{03D1B52A-0F85-42BF-991B-A11E1E473D0A}" type="sibTrans" cxnId="{FE5534DC-360C-4BB0-AD84-F0FA0629D955}">
      <dgm:prSet/>
      <dgm:spPr/>
      <dgm:t>
        <a:bodyPr/>
        <a:lstStyle/>
        <a:p>
          <a:endParaRPr lang="en-US"/>
        </a:p>
      </dgm:t>
    </dgm:pt>
    <dgm:pt modelId="{854ECE57-846E-4D32-B2B8-6031D881937C}">
      <dgm:prSet phldrT="[Text]"/>
      <dgm:spPr/>
      <dgm:t>
        <a:bodyPr/>
        <a:lstStyle/>
        <a:p>
          <a:r>
            <a:rPr lang="en-US" b="0" i="0" dirty="0"/>
            <a:t>partially block the valve and limit blood flow</a:t>
          </a:r>
          <a:endParaRPr lang="en-US" dirty="0"/>
        </a:p>
      </dgm:t>
    </dgm:pt>
    <dgm:pt modelId="{A6434642-ACDC-4CEA-AA0E-86BB0E7CA167}" type="parTrans" cxnId="{B0739819-3359-4D9E-A9A0-8ED5CC9CAAA0}">
      <dgm:prSet/>
      <dgm:spPr/>
      <dgm:t>
        <a:bodyPr/>
        <a:lstStyle/>
        <a:p>
          <a:endParaRPr lang="en-US"/>
        </a:p>
      </dgm:t>
    </dgm:pt>
    <dgm:pt modelId="{EF00C2EA-5ACB-4035-9C07-B0BF9C361E18}" type="sibTrans" cxnId="{B0739819-3359-4D9E-A9A0-8ED5CC9CAAA0}">
      <dgm:prSet/>
      <dgm:spPr/>
      <dgm:t>
        <a:bodyPr/>
        <a:lstStyle/>
        <a:p>
          <a:endParaRPr lang="en-US"/>
        </a:p>
      </dgm:t>
    </dgm:pt>
    <dgm:pt modelId="{E81D4660-3C11-4E75-BEFA-79AA6055F72B}" type="pres">
      <dgm:prSet presAssocID="{B08F0853-A4AF-453D-AC88-E337DB18C1B6}" presName="Name0" presStyleCnt="0">
        <dgm:presLayoutVars>
          <dgm:dir/>
          <dgm:resizeHandles val="exact"/>
        </dgm:presLayoutVars>
      </dgm:prSet>
      <dgm:spPr/>
    </dgm:pt>
    <dgm:pt modelId="{CB08BC5C-B19D-4FEA-A5EC-E8F0899F1486}" type="pres">
      <dgm:prSet presAssocID="{4B422119-C045-4D97-AA3E-64036270DEE1}" presName="node" presStyleLbl="node1" presStyleIdx="0" presStyleCnt="4">
        <dgm:presLayoutVars>
          <dgm:bulletEnabled val="1"/>
        </dgm:presLayoutVars>
      </dgm:prSet>
      <dgm:spPr/>
    </dgm:pt>
    <dgm:pt modelId="{F18386CA-73F8-410A-9DB2-48D8FFE13FEA}" type="pres">
      <dgm:prSet presAssocID="{8B865021-23C4-4BB6-9714-24B3DC9FFD9B}" presName="sibTrans" presStyleLbl="sibTrans2D1" presStyleIdx="0" presStyleCnt="3"/>
      <dgm:spPr/>
    </dgm:pt>
    <dgm:pt modelId="{F77E3688-42F7-419D-9D03-81FE3F1C5E45}" type="pres">
      <dgm:prSet presAssocID="{8B865021-23C4-4BB6-9714-24B3DC9FFD9B}" presName="connectorText" presStyleLbl="sibTrans2D1" presStyleIdx="0" presStyleCnt="3"/>
      <dgm:spPr/>
    </dgm:pt>
    <dgm:pt modelId="{66389EDD-E07F-47EF-AC89-FE8BCD7CBDF5}" type="pres">
      <dgm:prSet presAssocID="{C459214E-8AA5-4389-BE43-55424DB9BCF6}" presName="node" presStyleLbl="node1" presStyleIdx="1" presStyleCnt="4">
        <dgm:presLayoutVars>
          <dgm:bulletEnabled val="1"/>
        </dgm:presLayoutVars>
      </dgm:prSet>
      <dgm:spPr/>
    </dgm:pt>
    <dgm:pt modelId="{5816D4B5-19E3-4C20-83BC-A5380674DAAD}" type="pres">
      <dgm:prSet presAssocID="{1CD24144-C589-4E50-8428-15403E5B29CA}" presName="sibTrans" presStyleLbl="sibTrans2D1" presStyleIdx="1" presStyleCnt="3"/>
      <dgm:spPr/>
    </dgm:pt>
    <dgm:pt modelId="{5F4678FC-F965-4371-9941-909506D6BC37}" type="pres">
      <dgm:prSet presAssocID="{1CD24144-C589-4E50-8428-15403E5B29CA}" presName="connectorText" presStyleLbl="sibTrans2D1" presStyleIdx="1" presStyleCnt="3"/>
      <dgm:spPr/>
    </dgm:pt>
    <dgm:pt modelId="{8EB3D20D-190A-484E-A35D-8F084E410D8C}" type="pres">
      <dgm:prSet presAssocID="{884DF027-87C6-45B2-AE78-A9A266135738}" presName="node" presStyleLbl="node1" presStyleIdx="2" presStyleCnt="4">
        <dgm:presLayoutVars>
          <dgm:bulletEnabled val="1"/>
        </dgm:presLayoutVars>
      </dgm:prSet>
      <dgm:spPr/>
    </dgm:pt>
    <dgm:pt modelId="{FEA39DB5-DDA1-473E-AFB9-98F2AE7655AB}" type="pres">
      <dgm:prSet presAssocID="{03D1B52A-0F85-42BF-991B-A11E1E473D0A}" presName="sibTrans" presStyleLbl="sibTrans2D1" presStyleIdx="2" presStyleCnt="3"/>
      <dgm:spPr/>
    </dgm:pt>
    <dgm:pt modelId="{F8473D2A-4F8E-48C1-8698-5ED4D76689E9}" type="pres">
      <dgm:prSet presAssocID="{03D1B52A-0F85-42BF-991B-A11E1E473D0A}" presName="connectorText" presStyleLbl="sibTrans2D1" presStyleIdx="2" presStyleCnt="3"/>
      <dgm:spPr/>
    </dgm:pt>
    <dgm:pt modelId="{8BC3F7CD-DE9D-495D-8740-FE0CE4EE9BF1}" type="pres">
      <dgm:prSet presAssocID="{854ECE57-846E-4D32-B2B8-6031D881937C}" presName="node" presStyleLbl="node1" presStyleIdx="3" presStyleCnt="4">
        <dgm:presLayoutVars>
          <dgm:bulletEnabled val="1"/>
        </dgm:presLayoutVars>
      </dgm:prSet>
      <dgm:spPr/>
    </dgm:pt>
  </dgm:ptLst>
  <dgm:cxnLst>
    <dgm:cxn modelId="{5337E50E-377E-4A0B-9EDA-134EA289C3B4}" type="presOf" srcId="{854ECE57-846E-4D32-B2B8-6031D881937C}" destId="{8BC3F7CD-DE9D-495D-8740-FE0CE4EE9BF1}" srcOrd="0" destOrd="0" presId="urn:microsoft.com/office/officeart/2005/8/layout/process1"/>
    <dgm:cxn modelId="{B0739819-3359-4D9E-A9A0-8ED5CC9CAAA0}" srcId="{B08F0853-A4AF-453D-AC88-E337DB18C1B6}" destId="{854ECE57-846E-4D32-B2B8-6031D881937C}" srcOrd="3" destOrd="0" parTransId="{A6434642-ACDC-4CEA-AA0E-86BB0E7CA167}" sibTransId="{EF00C2EA-5ACB-4035-9C07-B0BF9C361E18}"/>
    <dgm:cxn modelId="{B1A9711F-137F-4BD7-9A4D-920734A324C1}" type="presOf" srcId="{03D1B52A-0F85-42BF-991B-A11E1E473D0A}" destId="{FEA39DB5-DDA1-473E-AFB9-98F2AE7655AB}" srcOrd="0" destOrd="0" presId="urn:microsoft.com/office/officeart/2005/8/layout/process1"/>
    <dgm:cxn modelId="{D1894231-15DF-4B95-A574-B4A141AA4970}" type="presOf" srcId="{4B422119-C045-4D97-AA3E-64036270DEE1}" destId="{CB08BC5C-B19D-4FEA-A5EC-E8F0899F1486}" srcOrd="0" destOrd="0" presId="urn:microsoft.com/office/officeart/2005/8/layout/process1"/>
    <dgm:cxn modelId="{CE47FB3D-79C2-40B7-BB8B-3B0018420C3D}" type="presOf" srcId="{03D1B52A-0F85-42BF-991B-A11E1E473D0A}" destId="{F8473D2A-4F8E-48C1-8698-5ED4D76689E9}" srcOrd="1" destOrd="0" presId="urn:microsoft.com/office/officeart/2005/8/layout/process1"/>
    <dgm:cxn modelId="{00A0A36E-3EE1-4A66-B0E7-9A396C658176}" type="presOf" srcId="{C459214E-8AA5-4389-BE43-55424DB9BCF6}" destId="{66389EDD-E07F-47EF-AC89-FE8BCD7CBDF5}" srcOrd="0" destOrd="0" presId="urn:microsoft.com/office/officeart/2005/8/layout/process1"/>
    <dgm:cxn modelId="{F549044F-A5F2-4F9D-A3B6-00EBD4810F3E}" type="presOf" srcId="{1CD24144-C589-4E50-8428-15403E5B29CA}" destId="{5F4678FC-F965-4371-9941-909506D6BC37}" srcOrd="1" destOrd="0" presId="urn:microsoft.com/office/officeart/2005/8/layout/process1"/>
    <dgm:cxn modelId="{D7E6896F-FD1F-4FA5-9B72-ED5997DC1D98}" srcId="{B08F0853-A4AF-453D-AC88-E337DB18C1B6}" destId="{C459214E-8AA5-4389-BE43-55424DB9BCF6}" srcOrd="1" destOrd="0" parTransId="{ADFD3D39-F396-4191-AD91-441BFB09ED07}" sibTransId="{1CD24144-C589-4E50-8428-15403E5B29CA}"/>
    <dgm:cxn modelId="{8CF9C181-A452-4AFF-96CA-FF10438D4221}" type="presOf" srcId="{884DF027-87C6-45B2-AE78-A9A266135738}" destId="{8EB3D20D-190A-484E-A35D-8F084E410D8C}" srcOrd="0" destOrd="0" presId="urn:microsoft.com/office/officeart/2005/8/layout/process1"/>
    <dgm:cxn modelId="{C9BF1685-46E2-4521-86AB-590C4F7DAA27}" srcId="{B08F0853-A4AF-453D-AC88-E337DB18C1B6}" destId="{4B422119-C045-4D97-AA3E-64036270DEE1}" srcOrd="0" destOrd="0" parTransId="{AFE776CB-F572-4E3E-886F-23AA50F2867A}" sibTransId="{8B865021-23C4-4BB6-9714-24B3DC9FFD9B}"/>
    <dgm:cxn modelId="{68B7A688-A445-41BF-A05B-107952756B04}" type="presOf" srcId="{B08F0853-A4AF-453D-AC88-E337DB18C1B6}" destId="{E81D4660-3C11-4E75-BEFA-79AA6055F72B}" srcOrd="0" destOrd="0" presId="urn:microsoft.com/office/officeart/2005/8/layout/process1"/>
    <dgm:cxn modelId="{BE4E338E-1865-445D-A67A-F4EA8E82AA78}" type="presOf" srcId="{1CD24144-C589-4E50-8428-15403E5B29CA}" destId="{5816D4B5-19E3-4C20-83BC-A5380674DAAD}" srcOrd="0" destOrd="0" presId="urn:microsoft.com/office/officeart/2005/8/layout/process1"/>
    <dgm:cxn modelId="{7FC15CBE-B072-4AC9-ADCA-E1B13F2B384D}" type="presOf" srcId="{8B865021-23C4-4BB6-9714-24B3DC9FFD9B}" destId="{F77E3688-42F7-419D-9D03-81FE3F1C5E45}" srcOrd="1" destOrd="0" presId="urn:microsoft.com/office/officeart/2005/8/layout/process1"/>
    <dgm:cxn modelId="{D26ACECD-E40B-43BF-B722-786BE7DCD041}" type="presOf" srcId="{8B865021-23C4-4BB6-9714-24B3DC9FFD9B}" destId="{F18386CA-73F8-410A-9DB2-48D8FFE13FEA}" srcOrd="0" destOrd="0" presId="urn:microsoft.com/office/officeart/2005/8/layout/process1"/>
    <dgm:cxn modelId="{FE5534DC-360C-4BB0-AD84-F0FA0629D955}" srcId="{B08F0853-A4AF-453D-AC88-E337DB18C1B6}" destId="{884DF027-87C6-45B2-AE78-A9A266135738}" srcOrd="2" destOrd="0" parTransId="{5D8BE857-7A39-4AF7-8860-F90599432C62}" sibTransId="{03D1B52A-0F85-42BF-991B-A11E1E473D0A}"/>
    <dgm:cxn modelId="{31163B5A-56EC-47EC-B8C9-8E1098C41DFB}" type="presParOf" srcId="{E81D4660-3C11-4E75-BEFA-79AA6055F72B}" destId="{CB08BC5C-B19D-4FEA-A5EC-E8F0899F1486}" srcOrd="0" destOrd="0" presId="urn:microsoft.com/office/officeart/2005/8/layout/process1"/>
    <dgm:cxn modelId="{94CC6604-A308-49DE-B9B2-99292E5D9793}" type="presParOf" srcId="{E81D4660-3C11-4E75-BEFA-79AA6055F72B}" destId="{F18386CA-73F8-410A-9DB2-48D8FFE13FEA}" srcOrd="1" destOrd="0" presId="urn:microsoft.com/office/officeart/2005/8/layout/process1"/>
    <dgm:cxn modelId="{70EBBFB1-8D82-41C2-A982-FE2AFE6AAFD2}" type="presParOf" srcId="{F18386CA-73F8-410A-9DB2-48D8FFE13FEA}" destId="{F77E3688-42F7-419D-9D03-81FE3F1C5E45}" srcOrd="0" destOrd="0" presId="urn:microsoft.com/office/officeart/2005/8/layout/process1"/>
    <dgm:cxn modelId="{0548ED18-62A6-4FB3-83A8-0AEE5764267A}" type="presParOf" srcId="{E81D4660-3C11-4E75-BEFA-79AA6055F72B}" destId="{66389EDD-E07F-47EF-AC89-FE8BCD7CBDF5}" srcOrd="2" destOrd="0" presId="urn:microsoft.com/office/officeart/2005/8/layout/process1"/>
    <dgm:cxn modelId="{5017E4DA-EA10-488D-BFD9-B6D92A80753C}" type="presParOf" srcId="{E81D4660-3C11-4E75-BEFA-79AA6055F72B}" destId="{5816D4B5-19E3-4C20-83BC-A5380674DAAD}" srcOrd="3" destOrd="0" presId="urn:microsoft.com/office/officeart/2005/8/layout/process1"/>
    <dgm:cxn modelId="{51C88EA7-3F67-4BBF-BCE0-3A2C879AA80A}" type="presParOf" srcId="{5816D4B5-19E3-4C20-83BC-A5380674DAAD}" destId="{5F4678FC-F965-4371-9941-909506D6BC37}" srcOrd="0" destOrd="0" presId="urn:microsoft.com/office/officeart/2005/8/layout/process1"/>
    <dgm:cxn modelId="{CC79ABD9-3176-4674-B702-7870034BC1F5}" type="presParOf" srcId="{E81D4660-3C11-4E75-BEFA-79AA6055F72B}" destId="{8EB3D20D-190A-484E-A35D-8F084E410D8C}" srcOrd="4" destOrd="0" presId="urn:microsoft.com/office/officeart/2005/8/layout/process1"/>
    <dgm:cxn modelId="{E1C41729-4324-422E-B003-7425427D02D1}" type="presParOf" srcId="{E81D4660-3C11-4E75-BEFA-79AA6055F72B}" destId="{FEA39DB5-DDA1-473E-AFB9-98F2AE7655AB}" srcOrd="5" destOrd="0" presId="urn:microsoft.com/office/officeart/2005/8/layout/process1"/>
    <dgm:cxn modelId="{6BF2D8E8-657A-49BC-9A49-565A85774F87}" type="presParOf" srcId="{FEA39DB5-DDA1-473E-AFB9-98F2AE7655AB}" destId="{F8473D2A-4F8E-48C1-8698-5ED4D76689E9}" srcOrd="0" destOrd="0" presId="urn:microsoft.com/office/officeart/2005/8/layout/process1"/>
    <dgm:cxn modelId="{44ABE7FA-F925-4932-92F8-64F03275BDAA}" type="presParOf" srcId="{E81D4660-3C11-4E75-BEFA-79AA6055F72B}" destId="{8BC3F7CD-DE9D-495D-8740-FE0CE4EE9BF1}" srcOrd="6"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73F54-0799-45EA-9D39-923BFE0796DF}">
      <dsp:nvSpPr>
        <dsp:cNvPr id="0" name=""/>
        <dsp:cNvSpPr/>
      </dsp:nvSpPr>
      <dsp:spPr>
        <a:xfrm>
          <a:off x="0" y="11228"/>
          <a:ext cx="6391275" cy="79150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i="0" kern="1200" dirty="0"/>
            <a:t>NOMENCLATURE</a:t>
          </a:r>
          <a:endParaRPr lang="en-US" sz="3300" kern="1200" dirty="0"/>
        </a:p>
      </dsp:txBody>
      <dsp:txXfrm>
        <a:off x="38638" y="49866"/>
        <a:ext cx="6313999" cy="714229"/>
      </dsp:txXfrm>
    </dsp:sp>
    <dsp:sp modelId="{0AF57576-98C1-47C0-93B6-B512BDBE63CB}">
      <dsp:nvSpPr>
        <dsp:cNvPr id="0" name=""/>
        <dsp:cNvSpPr/>
      </dsp:nvSpPr>
      <dsp:spPr>
        <a:xfrm>
          <a:off x="0" y="897773"/>
          <a:ext cx="6391275" cy="791505"/>
        </a:xfrm>
        <a:prstGeom prst="roundRect">
          <a:avLst/>
        </a:prstGeom>
        <a:solidFill>
          <a:schemeClr val="accent2">
            <a:hueOff val="-3953144"/>
            <a:satOff val="18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i="0" kern="1200" dirty="0"/>
            <a:t>EPIDEMIOLOGY</a:t>
          </a:r>
          <a:endParaRPr lang="en-US" sz="3300" kern="1200" dirty="0"/>
        </a:p>
      </dsp:txBody>
      <dsp:txXfrm>
        <a:off x="38638" y="936411"/>
        <a:ext cx="6313999" cy="714229"/>
      </dsp:txXfrm>
    </dsp:sp>
    <dsp:sp modelId="{1C20569D-71D1-4011-9E31-B84AC1C9D479}">
      <dsp:nvSpPr>
        <dsp:cNvPr id="0" name=""/>
        <dsp:cNvSpPr/>
      </dsp:nvSpPr>
      <dsp:spPr>
        <a:xfrm>
          <a:off x="0" y="1784318"/>
          <a:ext cx="6391275" cy="791505"/>
        </a:xfrm>
        <a:prstGeom prst="roundRect">
          <a:avLst/>
        </a:prstGeom>
        <a:solidFill>
          <a:schemeClr val="accent2">
            <a:hueOff val="-7906288"/>
            <a:satOff val="36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i="0" kern="1200" dirty="0"/>
            <a:t>PATHOBIOLOGY</a:t>
          </a:r>
          <a:endParaRPr lang="en-US" sz="3300" kern="1200" dirty="0"/>
        </a:p>
      </dsp:txBody>
      <dsp:txXfrm>
        <a:off x="38638" y="1822956"/>
        <a:ext cx="6313999" cy="714229"/>
      </dsp:txXfrm>
    </dsp:sp>
    <dsp:sp modelId="{8BF976C1-487D-4543-A449-C9C4BD9AAA8B}">
      <dsp:nvSpPr>
        <dsp:cNvPr id="0" name=""/>
        <dsp:cNvSpPr/>
      </dsp:nvSpPr>
      <dsp:spPr>
        <a:xfrm>
          <a:off x="0" y="2670863"/>
          <a:ext cx="6391275" cy="791505"/>
        </a:xfrm>
        <a:prstGeom prst="roundRect">
          <a:avLst/>
        </a:prstGeom>
        <a:solidFill>
          <a:schemeClr val="accent2">
            <a:hueOff val="-11859433"/>
            <a:satOff val="54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i="0" kern="1200" dirty="0"/>
            <a:t>CLINICAL FEATURES</a:t>
          </a:r>
          <a:endParaRPr lang="en-US" sz="3300" kern="1200" dirty="0"/>
        </a:p>
      </dsp:txBody>
      <dsp:txXfrm>
        <a:off x="38638" y="2709501"/>
        <a:ext cx="6313999" cy="714229"/>
      </dsp:txXfrm>
    </dsp:sp>
    <dsp:sp modelId="{71681160-1CF9-4620-AF5C-15F1956C1FF5}">
      <dsp:nvSpPr>
        <dsp:cNvPr id="0" name=""/>
        <dsp:cNvSpPr/>
      </dsp:nvSpPr>
      <dsp:spPr>
        <a:xfrm>
          <a:off x="0" y="3557408"/>
          <a:ext cx="6391275" cy="791505"/>
        </a:xfrm>
        <a:prstGeom prst="roundRect">
          <a:avLst/>
        </a:prstGeom>
        <a:solidFill>
          <a:schemeClr val="accent2">
            <a:hueOff val="-15812576"/>
            <a:satOff val="72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i="0" kern="1200"/>
            <a:t>DIAGNOSIS</a:t>
          </a:r>
          <a:endParaRPr lang="en-US" sz="3300" kern="1200"/>
        </a:p>
      </dsp:txBody>
      <dsp:txXfrm>
        <a:off x="38638" y="3596046"/>
        <a:ext cx="6313999" cy="714229"/>
      </dsp:txXfrm>
    </dsp:sp>
    <dsp:sp modelId="{2DBAD3FC-68AB-4555-83CC-C216BF893ADF}">
      <dsp:nvSpPr>
        <dsp:cNvPr id="0" name=""/>
        <dsp:cNvSpPr/>
      </dsp:nvSpPr>
      <dsp:spPr>
        <a:xfrm>
          <a:off x="0" y="4443953"/>
          <a:ext cx="6391275" cy="791505"/>
        </a:xfrm>
        <a:prstGeom prst="roundRect">
          <a:avLst/>
        </a:prstGeom>
        <a:solidFill>
          <a:schemeClr val="accent2">
            <a:hueOff val="-19765721"/>
            <a:satOff val="90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i="0" kern="1200" dirty="0"/>
            <a:t>TREATMENT</a:t>
          </a:r>
          <a:endParaRPr lang="en-US" sz="3300" kern="1200" dirty="0"/>
        </a:p>
      </dsp:txBody>
      <dsp:txXfrm>
        <a:off x="38638" y="4482591"/>
        <a:ext cx="6313999" cy="7142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16375B-31D2-43E9-B959-FAC932740770}">
      <dsp:nvSpPr>
        <dsp:cNvPr id="0" name=""/>
        <dsp:cNvSpPr/>
      </dsp:nvSpPr>
      <dsp:spPr>
        <a:xfrm>
          <a:off x="4974" y="0"/>
          <a:ext cx="4785396" cy="4025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b="1" kern="1200" dirty="0"/>
            <a:t>Cardiac amyloidosis</a:t>
          </a:r>
          <a:r>
            <a:rPr lang="en-US" sz="3500" kern="1200" dirty="0"/>
            <a:t> </a:t>
          </a:r>
          <a:endParaRPr lang="en-IN" sz="3500" kern="1200" dirty="0"/>
        </a:p>
      </dsp:txBody>
      <dsp:txXfrm>
        <a:off x="4974" y="0"/>
        <a:ext cx="4785396" cy="1207573"/>
      </dsp:txXfrm>
    </dsp:sp>
    <dsp:sp modelId="{DAC0250E-9F33-4B61-81C0-E1B56BAE7D7B}">
      <dsp:nvSpPr>
        <dsp:cNvPr id="0" name=""/>
        <dsp:cNvSpPr/>
      </dsp:nvSpPr>
      <dsp:spPr>
        <a:xfrm>
          <a:off x="508704" y="1200540"/>
          <a:ext cx="3828317" cy="1213666"/>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rtl="0">
            <a:lnSpc>
              <a:spcPct val="90000"/>
            </a:lnSpc>
            <a:spcBef>
              <a:spcPct val="0"/>
            </a:spcBef>
            <a:spcAft>
              <a:spcPct val="35000"/>
            </a:spcAft>
            <a:buNone/>
          </a:pPr>
          <a:r>
            <a:rPr lang="en-US" sz="1700" kern="1200" dirty="0"/>
            <a:t>A disorder caused by deposits of an abnormal protein (amyloid) in the heart tissue. </a:t>
          </a:r>
          <a:endParaRPr lang="en-IN" sz="1700" kern="1200" dirty="0"/>
        </a:p>
      </dsp:txBody>
      <dsp:txXfrm>
        <a:off x="544251" y="1236087"/>
        <a:ext cx="3757223" cy="1142572"/>
      </dsp:txXfrm>
    </dsp:sp>
    <dsp:sp modelId="{6B988E6B-FB0C-40FB-A5DE-9701EAE99152}">
      <dsp:nvSpPr>
        <dsp:cNvPr id="0" name=""/>
        <dsp:cNvSpPr/>
      </dsp:nvSpPr>
      <dsp:spPr>
        <a:xfrm>
          <a:off x="483514" y="2609137"/>
          <a:ext cx="3828317" cy="1213666"/>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rtl="0">
            <a:lnSpc>
              <a:spcPct val="90000"/>
            </a:lnSpc>
            <a:spcBef>
              <a:spcPct val="0"/>
            </a:spcBef>
            <a:spcAft>
              <a:spcPct val="35000"/>
            </a:spcAft>
            <a:buNone/>
          </a:pPr>
          <a:r>
            <a:rPr lang="en-US" sz="1700" kern="1200" dirty="0"/>
            <a:t>These deposits make it hard for the heart to work properly.</a:t>
          </a:r>
          <a:endParaRPr lang="en-IN" sz="1700" kern="1200" dirty="0"/>
        </a:p>
      </dsp:txBody>
      <dsp:txXfrm>
        <a:off x="519061" y="2644684"/>
        <a:ext cx="3757223" cy="1142572"/>
      </dsp:txXfrm>
    </dsp:sp>
    <dsp:sp modelId="{78F4CE99-298D-40B3-BEC9-2F25EB0300BF}">
      <dsp:nvSpPr>
        <dsp:cNvPr id="0" name=""/>
        <dsp:cNvSpPr/>
      </dsp:nvSpPr>
      <dsp:spPr>
        <a:xfrm>
          <a:off x="5149276" y="0"/>
          <a:ext cx="4785396" cy="4025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IN" sz="3500" b="1" kern="1200" dirty="0"/>
            <a:t>Alternative Names</a:t>
          </a:r>
          <a:endParaRPr lang="en-IN" sz="3500" kern="1200" dirty="0"/>
        </a:p>
      </dsp:txBody>
      <dsp:txXfrm>
        <a:off x="5149276" y="0"/>
        <a:ext cx="4785396" cy="1207573"/>
      </dsp:txXfrm>
    </dsp:sp>
    <dsp:sp modelId="{CFA937B2-E19F-404D-86D5-97616AB4640D}">
      <dsp:nvSpPr>
        <dsp:cNvPr id="0" name=""/>
        <dsp:cNvSpPr/>
      </dsp:nvSpPr>
      <dsp:spPr>
        <a:xfrm>
          <a:off x="5627816" y="1207671"/>
          <a:ext cx="3828317" cy="586392"/>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rtl="0">
            <a:lnSpc>
              <a:spcPct val="90000"/>
            </a:lnSpc>
            <a:spcBef>
              <a:spcPct val="0"/>
            </a:spcBef>
            <a:spcAft>
              <a:spcPct val="35000"/>
            </a:spcAft>
            <a:buNone/>
          </a:pPr>
          <a:r>
            <a:rPr lang="en-IN" sz="1700" kern="1200"/>
            <a:t>Amyloidosis – cardiac</a:t>
          </a:r>
        </a:p>
      </dsp:txBody>
      <dsp:txXfrm>
        <a:off x="5644991" y="1224846"/>
        <a:ext cx="3793967" cy="552042"/>
      </dsp:txXfrm>
    </dsp:sp>
    <dsp:sp modelId="{73A7CBB3-715D-4789-999A-6BD16426116C}">
      <dsp:nvSpPr>
        <dsp:cNvPr id="0" name=""/>
        <dsp:cNvSpPr/>
      </dsp:nvSpPr>
      <dsp:spPr>
        <a:xfrm>
          <a:off x="5627816" y="1884278"/>
          <a:ext cx="3828317" cy="586392"/>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rtl="0">
            <a:lnSpc>
              <a:spcPct val="90000"/>
            </a:lnSpc>
            <a:spcBef>
              <a:spcPct val="0"/>
            </a:spcBef>
            <a:spcAft>
              <a:spcPct val="35000"/>
            </a:spcAft>
            <a:buNone/>
          </a:pPr>
          <a:r>
            <a:rPr lang="en-IN" sz="1700" kern="1200"/>
            <a:t>Primary cardiac amyloidosis - AL type</a:t>
          </a:r>
        </a:p>
      </dsp:txBody>
      <dsp:txXfrm>
        <a:off x="5644991" y="1901453"/>
        <a:ext cx="3793967" cy="552042"/>
      </dsp:txXfrm>
    </dsp:sp>
    <dsp:sp modelId="{E70D975A-632E-4AF4-962E-1BC7886E203F}">
      <dsp:nvSpPr>
        <dsp:cNvPr id="0" name=""/>
        <dsp:cNvSpPr/>
      </dsp:nvSpPr>
      <dsp:spPr>
        <a:xfrm>
          <a:off x="5627816" y="2560885"/>
          <a:ext cx="3828317" cy="586392"/>
        </a:xfrm>
        <a:prstGeom prst="roundRect">
          <a:avLst>
            <a:gd name="adj" fmla="val 1000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rtl="0">
            <a:lnSpc>
              <a:spcPct val="90000"/>
            </a:lnSpc>
            <a:spcBef>
              <a:spcPct val="0"/>
            </a:spcBef>
            <a:spcAft>
              <a:spcPct val="35000"/>
            </a:spcAft>
            <a:buNone/>
          </a:pPr>
          <a:r>
            <a:rPr lang="en-IN" sz="1700" kern="1200"/>
            <a:t>Secondary cardiac amyloidosis - AA type</a:t>
          </a:r>
        </a:p>
      </dsp:txBody>
      <dsp:txXfrm>
        <a:off x="5644991" y="2578060"/>
        <a:ext cx="3793967" cy="552042"/>
      </dsp:txXfrm>
    </dsp:sp>
    <dsp:sp modelId="{D39B90F4-DCF3-46FC-912D-C2255DA42A2D}">
      <dsp:nvSpPr>
        <dsp:cNvPr id="0" name=""/>
        <dsp:cNvSpPr/>
      </dsp:nvSpPr>
      <dsp:spPr>
        <a:xfrm>
          <a:off x="5627816" y="3237491"/>
          <a:ext cx="3828317" cy="586392"/>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rtl="0">
            <a:lnSpc>
              <a:spcPct val="90000"/>
            </a:lnSpc>
            <a:spcBef>
              <a:spcPct val="0"/>
            </a:spcBef>
            <a:spcAft>
              <a:spcPct val="35000"/>
            </a:spcAft>
            <a:buNone/>
          </a:pPr>
          <a:r>
            <a:rPr lang="en-IN" sz="1700" kern="1200"/>
            <a:t>Stiff heart syndrome; Senile amyloidosis</a:t>
          </a:r>
        </a:p>
      </dsp:txBody>
      <dsp:txXfrm>
        <a:off x="5644991" y="3254666"/>
        <a:ext cx="3793967" cy="5520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B25B9-F833-4AF6-B078-F45093DAA47B}">
      <dsp:nvSpPr>
        <dsp:cNvPr id="0" name=""/>
        <dsp:cNvSpPr/>
      </dsp:nvSpPr>
      <dsp:spPr>
        <a:xfrm rot="5400000">
          <a:off x="6189271" y="-2496445"/>
          <a:ext cx="1057144" cy="6318783"/>
        </a:xfrm>
        <a:prstGeom prst="round2SameRect">
          <a:avLst/>
        </a:prstGeom>
        <a:solidFill>
          <a:schemeClr val="lt1">
            <a:alpha val="90000"/>
            <a:tint val="40000"/>
            <a:hueOff val="0"/>
            <a:satOff val="0"/>
            <a:lumOff val="0"/>
            <a:alphaOff val="0"/>
          </a:schemeClr>
        </a:solidFill>
        <a:ln w="19050" cap="rnd"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r>
            <a:rPr lang="en-IN" sz="1800" kern="1200" dirty="0"/>
            <a:t>4,000 new cases/year.</a:t>
          </a:r>
        </a:p>
        <a:p>
          <a:pPr marL="171450" lvl="1" indent="-171450" algn="l" defTabSz="800100" rtl="0">
            <a:lnSpc>
              <a:spcPct val="90000"/>
            </a:lnSpc>
            <a:spcBef>
              <a:spcPct val="0"/>
            </a:spcBef>
            <a:spcAft>
              <a:spcPct val="15000"/>
            </a:spcAft>
            <a:buChar char="•"/>
          </a:pPr>
          <a:r>
            <a:rPr lang="en-IN" sz="1800" kern="1200" dirty="0"/>
            <a:t>1 per every 64500 adults</a:t>
          </a:r>
          <a:r>
            <a:rPr lang="en-IN" sz="1400" kern="1200" dirty="0"/>
            <a:t>.</a:t>
          </a:r>
        </a:p>
      </dsp:txBody>
      <dsp:txXfrm rot="-5400000">
        <a:off x="3558452" y="185980"/>
        <a:ext cx="6267177" cy="953932"/>
      </dsp:txXfrm>
    </dsp:sp>
    <dsp:sp modelId="{C87E191C-8118-4417-8151-A04DDDF835A8}">
      <dsp:nvSpPr>
        <dsp:cNvPr id="0" name=""/>
        <dsp:cNvSpPr/>
      </dsp:nvSpPr>
      <dsp:spPr>
        <a:xfrm>
          <a:off x="278390" y="3"/>
          <a:ext cx="3227505" cy="1136420"/>
        </a:xfrm>
        <a:prstGeom prst="round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rtl="0">
            <a:lnSpc>
              <a:spcPct val="90000"/>
            </a:lnSpc>
            <a:spcBef>
              <a:spcPct val="0"/>
            </a:spcBef>
            <a:spcAft>
              <a:spcPct val="35000"/>
            </a:spcAft>
            <a:buNone/>
          </a:pPr>
          <a:r>
            <a:rPr lang="en-IN" sz="3000" b="1" kern="1200" dirty="0"/>
            <a:t>AL amyloidosis</a:t>
          </a:r>
          <a:endParaRPr lang="en-IN" sz="3000" kern="1200" dirty="0"/>
        </a:p>
      </dsp:txBody>
      <dsp:txXfrm>
        <a:off x="333865" y="55478"/>
        <a:ext cx="3116555" cy="1025470"/>
      </dsp:txXfrm>
    </dsp:sp>
    <dsp:sp modelId="{0F813C41-87F7-43EC-B0A4-ABA2F29A6C06}">
      <dsp:nvSpPr>
        <dsp:cNvPr id="0" name=""/>
        <dsp:cNvSpPr/>
      </dsp:nvSpPr>
      <dsp:spPr>
        <a:xfrm rot="5400000">
          <a:off x="6345567" y="-1534407"/>
          <a:ext cx="1672593" cy="7223867"/>
        </a:xfrm>
        <a:prstGeom prst="round2SameRect">
          <a:avLst/>
        </a:prstGeom>
        <a:solidFill>
          <a:schemeClr val="lt1">
            <a:alpha val="90000"/>
            <a:tint val="40000"/>
            <a:hueOff val="0"/>
            <a:satOff val="0"/>
            <a:lumOff val="0"/>
            <a:alphaOff val="0"/>
          </a:schemeClr>
        </a:solidFill>
        <a:ln w="19050" cap="rnd"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r>
            <a:rPr lang="en-IN" sz="1800" b="1" kern="1200" dirty="0"/>
            <a:t>V122I allele</a:t>
          </a:r>
          <a:r>
            <a:rPr lang="en-IN" sz="1800" b="0" kern="1200" dirty="0"/>
            <a:t>-4</a:t>
          </a:r>
          <a:r>
            <a:rPr lang="en-IN" sz="1800" kern="1200" dirty="0"/>
            <a:t>% in </a:t>
          </a:r>
          <a:r>
            <a:rPr lang="en-US" sz="1800" kern="1200" dirty="0"/>
            <a:t>Black people of West African descent</a:t>
          </a:r>
          <a:endParaRPr lang="en-IN" sz="1800" kern="1200" dirty="0"/>
        </a:p>
        <a:p>
          <a:pPr marL="171450" lvl="1" indent="-171450" algn="l" defTabSz="800100" rtl="0">
            <a:lnSpc>
              <a:spcPct val="90000"/>
            </a:lnSpc>
            <a:spcBef>
              <a:spcPct val="0"/>
            </a:spcBef>
            <a:spcAft>
              <a:spcPct val="15000"/>
            </a:spcAft>
            <a:buChar char="•"/>
          </a:pPr>
          <a:r>
            <a:rPr lang="en-US" sz="1800" kern="1200" dirty="0"/>
            <a:t>Highest in Portuguese 1/538 people</a:t>
          </a:r>
          <a:endParaRPr lang="en-IN" sz="1800" kern="1200" dirty="0"/>
        </a:p>
        <a:p>
          <a:pPr marL="171450" lvl="1" indent="-171450" algn="l" defTabSz="800100" rtl="0">
            <a:lnSpc>
              <a:spcPct val="90000"/>
            </a:lnSpc>
            <a:spcBef>
              <a:spcPct val="0"/>
            </a:spcBef>
            <a:spcAft>
              <a:spcPct val="15000"/>
            </a:spcAft>
            <a:buChar char="•"/>
          </a:pPr>
          <a:r>
            <a:rPr lang="en-US" sz="1800" kern="1200" dirty="0"/>
            <a:t>AD, Age dependent clinical penetrance (&gt;65 years), 50,000- 1,00,000 possible cases</a:t>
          </a:r>
          <a:endParaRPr lang="en-IN" sz="1800" kern="1200" dirty="0"/>
        </a:p>
      </dsp:txBody>
      <dsp:txXfrm rot="-5400000">
        <a:off x="3569931" y="1322878"/>
        <a:ext cx="7142218" cy="1509295"/>
      </dsp:txXfrm>
    </dsp:sp>
    <dsp:sp modelId="{79ADB401-0B37-43F1-ADC1-AB4EACBD30ED}">
      <dsp:nvSpPr>
        <dsp:cNvPr id="0" name=""/>
        <dsp:cNvSpPr/>
      </dsp:nvSpPr>
      <dsp:spPr>
        <a:xfrm>
          <a:off x="317689" y="1269685"/>
          <a:ext cx="3113121" cy="1622922"/>
        </a:xfrm>
        <a:prstGeom prst="round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rtl="0">
            <a:lnSpc>
              <a:spcPct val="90000"/>
            </a:lnSpc>
            <a:spcBef>
              <a:spcPct val="0"/>
            </a:spcBef>
            <a:spcAft>
              <a:spcPct val="35000"/>
            </a:spcAft>
            <a:buNone/>
          </a:pPr>
          <a:r>
            <a:rPr lang="en-IN" sz="3000" b="1" kern="1200" dirty="0"/>
            <a:t>Hereditary ATTR amyloidosis</a:t>
          </a:r>
          <a:endParaRPr lang="en-IN" sz="3000" kern="1200" dirty="0"/>
        </a:p>
      </dsp:txBody>
      <dsp:txXfrm>
        <a:off x="396914" y="1348910"/>
        <a:ext cx="2954671" cy="1464472"/>
      </dsp:txXfrm>
    </dsp:sp>
    <dsp:sp modelId="{4F3080EE-FFB5-43EF-ADEB-3E290E6E0323}">
      <dsp:nvSpPr>
        <dsp:cNvPr id="0" name=""/>
        <dsp:cNvSpPr/>
      </dsp:nvSpPr>
      <dsp:spPr>
        <a:xfrm rot="5400000">
          <a:off x="6498225" y="71660"/>
          <a:ext cx="1619581" cy="7436817"/>
        </a:xfrm>
        <a:prstGeom prst="round2SameRect">
          <a:avLst/>
        </a:prstGeom>
        <a:solidFill>
          <a:schemeClr val="lt1">
            <a:alpha val="90000"/>
            <a:tint val="40000"/>
            <a:hueOff val="0"/>
            <a:satOff val="0"/>
            <a:lumOff val="0"/>
            <a:alphaOff val="0"/>
          </a:schemeClr>
        </a:solidFill>
        <a:ln w="19050" cap="rnd"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r>
            <a:rPr lang="en-IN" sz="1800" kern="1200" dirty="0">
              <a:latin typeface="+mn-lt"/>
            </a:rPr>
            <a:t>20% in male over 80 years of age</a:t>
          </a:r>
        </a:p>
        <a:p>
          <a:pPr marL="171450" lvl="1" indent="-171450" algn="l" defTabSz="800100" rtl="0">
            <a:lnSpc>
              <a:spcPct val="90000"/>
            </a:lnSpc>
            <a:spcBef>
              <a:spcPct val="0"/>
            </a:spcBef>
            <a:spcAft>
              <a:spcPct val="15000"/>
            </a:spcAft>
            <a:buChar char="•"/>
          </a:pPr>
          <a:r>
            <a:rPr lang="en-US" sz="1800" kern="1200" dirty="0">
              <a:latin typeface="+mn-lt"/>
            </a:rPr>
            <a:t>Possible </a:t>
          </a:r>
          <a:r>
            <a:rPr lang="en-US" sz="1800" b="1" kern="1200" dirty="0">
              <a:latin typeface="+mn-lt"/>
            </a:rPr>
            <a:t>10-15% over 60 years </a:t>
          </a:r>
          <a:r>
            <a:rPr lang="en-US" sz="1800" kern="1200" dirty="0">
              <a:latin typeface="+mn-lt"/>
            </a:rPr>
            <a:t>with </a:t>
          </a:r>
          <a:r>
            <a:rPr lang="en-US" sz="1800" kern="1200" dirty="0" err="1">
              <a:latin typeface="+mn-lt"/>
            </a:rPr>
            <a:t>HFpEF</a:t>
          </a:r>
          <a:endParaRPr lang="en-IN" sz="1800" kern="1200" dirty="0">
            <a:latin typeface="+mn-lt"/>
          </a:endParaRPr>
        </a:p>
        <a:p>
          <a:pPr marL="171450" lvl="1" indent="-171450" algn="l" defTabSz="800100" rtl="0">
            <a:lnSpc>
              <a:spcPct val="90000"/>
            </a:lnSpc>
            <a:spcBef>
              <a:spcPct val="0"/>
            </a:spcBef>
            <a:spcAft>
              <a:spcPct val="15000"/>
            </a:spcAft>
            <a:buChar char="•"/>
          </a:pPr>
          <a:r>
            <a:rPr lang="en-IN" sz="1800" kern="1200" dirty="0">
              <a:latin typeface="+mn-lt"/>
            </a:rPr>
            <a:t>~</a:t>
          </a:r>
          <a:r>
            <a:rPr lang="en-IN" sz="1800" kern="1200" dirty="0">
              <a:latin typeface="+mn-lt"/>
              <a:cs typeface="Calibri Light" panose="020F0302020204030204" pitchFamily="34" charset="0"/>
            </a:rPr>
            <a:t>10% with severe AS</a:t>
          </a:r>
        </a:p>
        <a:p>
          <a:pPr marL="171450" lvl="1" indent="-171450" algn="l" defTabSz="800100" rtl="0">
            <a:lnSpc>
              <a:spcPct val="90000"/>
            </a:lnSpc>
            <a:spcBef>
              <a:spcPct val="0"/>
            </a:spcBef>
            <a:spcAft>
              <a:spcPct val="15000"/>
            </a:spcAft>
            <a:buChar char="•"/>
          </a:pPr>
          <a:r>
            <a:rPr lang="en-US" sz="1800" kern="1200" dirty="0">
              <a:latin typeface="+mn-lt"/>
              <a:cs typeface="Calibri Light" panose="020F0302020204030204" pitchFamily="34" charset="0"/>
            </a:rPr>
            <a:t>&gt;1,00,000 likely cases in US</a:t>
          </a:r>
          <a:endParaRPr lang="en-IN" sz="1800" kern="1200" dirty="0">
            <a:latin typeface="+mn-lt"/>
            <a:cs typeface="Calibri Light" panose="020F0302020204030204" pitchFamily="34" charset="0"/>
          </a:endParaRPr>
        </a:p>
      </dsp:txBody>
      <dsp:txXfrm rot="-5400000">
        <a:off x="3589608" y="3059339"/>
        <a:ext cx="7357756" cy="1461459"/>
      </dsp:txXfrm>
    </dsp:sp>
    <dsp:sp modelId="{A20DE4F1-B593-4F68-8690-CBE82328152D}">
      <dsp:nvSpPr>
        <dsp:cNvPr id="0" name=""/>
        <dsp:cNvSpPr/>
      </dsp:nvSpPr>
      <dsp:spPr>
        <a:xfrm>
          <a:off x="0" y="2933569"/>
          <a:ext cx="3480691" cy="1811659"/>
        </a:xfrm>
        <a:prstGeom prst="round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rtl="0">
            <a:lnSpc>
              <a:spcPct val="90000"/>
            </a:lnSpc>
            <a:spcBef>
              <a:spcPct val="0"/>
            </a:spcBef>
            <a:spcAft>
              <a:spcPct val="35000"/>
            </a:spcAft>
            <a:buNone/>
          </a:pPr>
          <a:r>
            <a:rPr lang="en-IN" sz="3000" b="1" kern="1200" dirty="0"/>
            <a:t>Wild-type ATTR amyloidosis</a:t>
          </a:r>
          <a:endParaRPr lang="en-IN" sz="3000" kern="1200" dirty="0"/>
        </a:p>
      </dsp:txBody>
      <dsp:txXfrm>
        <a:off x="88438" y="3022007"/>
        <a:ext cx="3303815" cy="1634783"/>
      </dsp:txXfrm>
    </dsp:sp>
    <dsp:sp modelId="{9A8ABD6D-2A23-4896-A07F-9EE139366E8D}">
      <dsp:nvSpPr>
        <dsp:cNvPr id="0" name=""/>
        <dsp:cNvSpPr/>
      </dsp:nvSpPr>
      <dsp:spPr>
        <a:xfrm rot="5400000">
          <a:off x="6408010" y="2074649"/>
          <a:ext cx="940983" cy="6594968"/>
        </a:xfrm>
        <a:prstGeom prst="round2SameRect">
          <a:avLst/>
        </a:prstGeom>
        <a:solidFill>
          <a:schemeClr val="lt1">
            <a:alpha val="90000"/>
            <a:tint val="40000"/>
            <a:hueOff val="0"/>
            <a:satOff val="0"/>
            <a:lumOff val="0"/>
            <a:alphaOff val="0"/>
          </a:schemeClr>
        </a:solidFill>
        <a:ln w="19050" cap="rnd"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r>
            <a:rPr lang="en-IN" sz="1800" kern="1200" dirty="0"/>
            <a:t>20% of those on dialysis for 2-4 years.</a:t>
          </a:r>
        </a:p>
        <a:p>
          <a:pPr marL="171450" lvl="1" indent="-171450" algn="l" defTabSz="800100" rtl="0">
            <a:lnSpc>
              <a:spcPct val="90000"/>
            </a:lnSpc>
            <a:spcBef>
              <a:spcPct val="0"/>
            </a:spcBef>
            <a:spcAft>
              <a:spcPct val="15000"/>
            </a:spcAft>
            <a:buChar char="•"/>
          </a:pPr>
          <a:r>
            <a:rPr lang="en-IN" sz="1800" kern="1200" dirty="0"/>
            <a:t>In every patients on dialysis more than 12 years.</a:t>
          </a:r>
        </a:p>
      </dsp:txBody>
      <dsp:txXfrm rot="-5400000">
        <a:off x="3581018" y="4947577"/>
        <a:ext cx="6549033" cy="849113"/>
      </dsp:txXfrm>
    </dsp:sp>
    <dsp:sp modelId="{E030E655-2F85-445A-A75B-F3BEBC355575}">
      <dsp:nvSpPr>
        <dsp:cNvPr id="0" name=""/>
        <dsp:cNvSpPr/>
      </dsp:nvSpPr>
      <dsp:spPr>
        <a:xfrm>
          <a:off x="146615" y="4770582"/>
          <a:ext cx="3227465" cy="1136420"/>
        </a:xfrm>
        <a:prstGeom prst="round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rtl="0">
            <a:lnSpc>
              <a:spcPct val="90000"/>
            </a:lnSpc>
            <a:spcBef>
              <a:spcPct val="0"/>
            </a:spcBef>
            <a:spcAft>
              <a:spcPct val="35000"/>
            </a:spcAft>
            <a:buNone/>
          </a:pPr>
          <a:r>
            <a:rPr lang="en-IN" sz="3000" b="1" kern="1200" dirty="0"/>
            <a:t>Dialysis-related amyloidosis.</a:t>
          </a:r>
          <a:endParaRPr lang="en-IN" sz="3000" kern="1200" dirty="0"/>
        </a:p>
      </dsp:txBody>
      <dsp:txXfrm>
        <a:off x="202090" y="4826057"/>
        <a:ext cx="3116515" cy="10254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08BC5C-B19D-4FEA-A5EC-E8F0899F1486}">
      <dsp:nvSpPr>
        <dsp:cNvPr id="0" name=""/>
        <dsp:cNvSpPr/>
      </dsp:nvSpPr>
      <dsp:spPr>
        <a:xfrm>
          <a:off x="549422" y="0"/>
          <a:ext cx="2982590" cy="137477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amyloid proteins build up in heart muscle</a:t>
          </a:r>
          <a:endParaRPr lang="en-US" sz="2500" kern="1200" dirty="0"/>
        </a:p>
      </dsp:txBody>
      <dsp:txXfrm>
        <a:off x="589688" y="40266"/>
        <a:ext cx="2902058" cy="1294242"/>
      </dsp:txXfrm>
    </dsp:sp>
    <dsp:sp modelId="{F18386CA-73F8-410A-9DB2-48D8FFE13FEA}">
      <dsp:nvSpPr>
        <dsp:cNvPr id="0" name=""/>
        <dsp:cNvSpPr/>
      </dsp:nvSpPr>
      <dsp:spPr>
        <a:xfrm>
          <a:off x="3747805" y="317546"/>
          <a:ext cx="457481" cy="7396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747805" y="465482"/>
        <a:ext cx="320237" cy="443810"/>
      </dsp:txXfrm>
    </dsp:sp>
    <dsp:sp modelId="{66389EDD-E07F-47EF-AC89-FE8BCD7CBDF5}">
      <dsp:nvSpPr>
        <dsp:cNvPr id="0" name=""/>
        <dsp:cNvSpPr/>
      </dsp:nvSpPr>
      <dsp:spPr>
        <a:xfrm>
          <a:off x="4395185" y="0"/>
          <a:ext cx="2982590" cy="137477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Thickening of heart wall – heart enlargement</a:t>
          </a:r>
        </a:p>
      </dsp:txBody>
      <dsp:txXfrm>
        <a:off x="4435451" y="40266"/>
        <a:ext cx="2902058" cy="1294242"/>
      </dsp:txXfrm>
    </dsp:sp>
    <dsp:sp modelId="{5816D4B5-19E3-4C20-83BC-A5380674DAAD}">
      <dsp:nvSpPr>
        <dsp:cNvPr id="0" name=""/>
        <dsp:cNvSpPr/>
      </dsp:nvSpPr>
      <dsp:spPr>
        <a:xfrm>
          <a:off x="7626134" y="317546"/>
          <a:ext cx="526520" cy="7396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626134" y="465482"/>
        <a:ext cx="368564" cy="443810"/>
      </dsp:txXfrm>
    </dsp:sp>
    <dsp:sp modelId="{8EB3D20D-190A-484E-A35D-8F084E410D8C}">
      <dsp:nvSpPr>
        <dsp:cNvPr id="0" name=""/>
        <dsp:cNvSpPr/>
      </dsp:nvSpPr>
      <dsp:spPr>
        <a:xfrm>
          <a:off x="8371209" y="0"/>
          <a:ext cx="2982590" cy="137477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Heart has to work extra leading to heart failure</a:t>
          </a:r>
        </a:p>
      </dsp:txBody>
      <dsp:txXfrm>
        <a:off x="8411475" y="40266"/>
        <a:ext cx="2902058" cy="12942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08BC5C-B19D-4FEA-A5EC-E8F0899F1486}">
      <dsp:nvSpPr>
        <dsp:cNvPr id="0" name=""/>
        <dsp:cNvSpPr/>
      </dsp:nvSpPr>
      <dsp:spPr>
        <a:xfrm>
          <a:off x="9242" y="0"/>
          <a:ext cx="2762398" cy="137477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b="0" i="0" kern="1200" dirty="0"/>
            <a:t>Cardiac amyloidosis</a:t>
          </a:r>
          <a:endParaRPr lang="en-US" sz="1800" kern="1200" dirty="0"/>
        </a:p>
      </dsp:txBody>
      <dsp:txXfrm>
        <a:off x="49508" y="40266"/>
        <a:ext cx="2681866" cy="1294242"/>
      </dsp:txXfrm>
    </dsp:sp>
    <dsp:sp modelId="{F18386CA-73F8-410A-9DB2-48D8FFE13FEA}">
      <dsp:nvSpPr>
        <dsp:cNvPr id="0" name=""/>
        <dsp:cNvSpPr/>
      </dsp:nvSpPr>
      <dsp:spPr>
        <a:xfrm>
          <a:off x="3047880" y="344850"/>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047880" y="481865"/>
        <a:ext cx="409940" cy="411044"/>
      </dsp:txXfrm>
    </dsp:sp>
    <dsp:sp modelId="{66389EDD-E07F-47EF-AC89-FE8BCD7CBDF5}">
      <dsp:nvSpPr>
        <dsp:cNvPr id="0" name=""/>
        <dsp:cNvSpPr/>
      </dsp:nvSpPr>
      <dsp:spPr>
        <a:xfrm>
          <a:off x="3876600" y="0"/>
          <a:ext cx="2762398" cy="137477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b="0" i="0" kern="1200" dirty="0"/>
            <a:t>irregular heart rhythms (arrhythmias)/weaken heart’s electric current</a:t>
          </a:r>
          <a:endParaRPr lang="en-US" sz="1800" kern="1200" dirty="0"/>
        </a:p>
      </dsp:txBody>
      <dsp:txXfrm>
        <a:off x="3916866" y="40266"/>
        <a:ext cx="2681866" cy="1294242"/>
      </dsp:txXfrm>
    </dsp:sp>
    <dsp:sp modelId="{5816D4B5-19E3-4C20-83BC-A5380674DAAD}">
      <dsp:nvSpPr>
        <dsp:cNvPr id="0" name=""/>
        <dsp:cNvSpPr/>
      </dsp:nvSpPr>
      <dsp:spPr>
        <a:xfrm>
          <a:off x="6915239" y="344850"/>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915239" y="481865"/>
        <a:ext cx="409940" cy="411044"/>
      </dsp:txXfrm>
    </dsp:sp>
    <dsp:sp modelId="{8EB3D20D-190A-484E-A35D-8F084E410D8C}">
      <dsp:nvSpPr>
        <dsp:cNvPr id="0" name=""/>
        <dsp:cNvSpPr/>
      </dsp:nvSpPr>
      <dsp:spPr>
        <a:xfrm>
          <a:off x="7743958" y="0"/>
          <a:ext cx="2762398" cy="137477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Atrial fibrillation</a:t>
          </a:r>
        </a:p>
      </dsp:txBody>
      <dsp:txXfrm>
        <a:off x="7784224" y="40266"/>
        <a:ext cx="2681866" cy="12942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08BC5C-B19D-4FEA-A5EC-E8F0899F1486}">
      <dsp:nvSpPr>
        <dsp:cNvPr id="0" name=""/>
        <dsp:cNvSpPr/>
      </dsp:nvSpPr>
      <dsp:spPr>
        <a:xfrm>
          <a:off x="4621" y="0"/>
          <a:ext cx="2020453" cy="74621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dirty="0"/>
            <a:t>Amyloid proteins</a:t>
          </a:r>
          <a:endParaRPr lang="en-US" sz="1400" kern="1200" dirty="0"/>
        </a:p>
      </dsp:txBody>
      <dsp:txXfrm>
        <a:off x="26477" y="21856"/>
        <a:ext cx="1976741" cy="702498"/>
      </dsp:txXfrm>
    </dsp:sp>
    <dsp:sp modelId="{F18386CA-73F8-410A-9DB2-48D8FFE13FEA}">
      <dsp:nvSpPr>
        <dsp:cNvPr id="0" name=""/>
        <dsp:cNvSpPr/>
      </dsp:nvSpPr>
      <dsp:spPr>
        <a:xfrm>
          <a:off x="2227119" y="122568"/>
          <a:ext cx="428336" cy="5010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227119" y="222782"/>
        <a:ext cx="299835" cy="300644"/>
      </dsp:txXfrm>
    </dsp:sp>
    <dsp:sp modelId="{66389EDD-E07F-47EF-AC89-FE8BCD7CBDF5}">
      <dsp:nvSpPr>
        <dsp:cNvPr id="0" name=""/>
        <dsp:cNvSpPr/>
      </dsp:nvSpPr>
      <dsp:spPr>
        <a:xfrm>
          <a:off x="2833255" y="0"/>
          <a:ext cx="2020453" cy="74621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t>waxy, stick together easily and form large clusters</a:t>
          </a:r>
          <a:endParaRPr lang="en-US" sz="1400" kern="1200" dirty="0"/>
        </a:p>
      </dsp:txBody>
      <dsp:txXfrm>
        <a:off x="2855111" y="21856"/>
        <a:ext cx="1976741" cy="702498"/>
      </dsp:txXfrm>
    </dsp:sp>
    <dsp:sp modelId="{5816D4B5-19E3-4C20-83BC-A5380674DAAD}">
      <dsp:nvSpPr>
        <dsp:cNvPr id="0" name=""/>
        <dsp:cNvSpPr/>
      </dsp:nvSpPr>
      <dsp:spPr>
        <a:xfrm>
          <a:off x="5055754" y="122568"/>
          <a:ext cx="428336" cy="5010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055754" y="222782"/>
        <a:ext cx="299835" cy="300644"/>
      </dsp:txXfrm>
    </dsp:sp>
    <dsp:sp modelId="{8EB3D20D-190A-484E-A35D-8F084E410D8C}">
      <dsp:nvSpPr>
        <dsp:cNvPr id="0" name=""/>
        <dsp:cNvSpPr/>
      </dsp:nvSpPr>
      <dsp:spPr>
        <a:xfrm>
          <a:off x="5661890" y="0"/>
          <a:ext cx="2020453" cy="74621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t>get stuck in a heart valve</a:t>
          </a:r>
          <a:endParaRPr lang="en-US" sz="1400" kern="1200" dirty="0"/>
        </a:p>
      </dsp:txBody>
      <dsp:txXfrm>
        <a:off x="5683746" y="21856"/>
        <a:ext cx="1976741" cy="702498"/>
      </dsp:txXfrm>
    </dsp:sp>
    <dsp:sp modelId="{FEA39DB5-DDA1-473E-AFB9-98F2AE7655AB}">
      <dsp:nvSpPr>
        <dsp:cNvPr id="0" name=""/>
        <dsp:cNvSpPr/>
      </dsp:nvSpPr>
      <dsp:spPr>
        <a:xfrm>
          <a:off x="7884389" y="122568"/>
          <a:ext cx="428336" cy="5010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7884389" y="222782"/>
        <a:ext cx="299835" cy="300644"/>
      </dsp:txXfrm>
    </dsp:sp>
    <dsp:sp modelId="{8BC3F7CD-DE9D-495D-8740-FE0CE4EE9BF1}">
      <dsp:nvSpPr>
        <dsp:cNvPr id="0" name=""/>
        <dsp:cNvSpPr/>
      </dsp:nvSpPr>
      <dsp:spPr>
        <a:xfrm>
          <a:off x="8490525" y="0"/>
          <a:ext cx="2020453" cy="74621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t>partially block the valve and limit blood flow</a:t>
          </a:r>
          <a:endParaRPr lang="en-US" sz="1400" kern="1200" dirty="0"/>
        </a:p>
      </dsp:txBody>
      <dsp:txXfrm>
        <a:off x="8512381" y="21856"/>
        <a:ext cx="1976741" cy="70249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4CA6D6-36E5-43BE-9D46-A3911001F497}" type="datetimeFigureOut">
              <a:rPr lang="en-IN" smtClean="0"/>
              <a:t>12-02-2024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A1CC9-AB99-4166-B5DB-5FDAB55DB738}" type="slidenum">
              <a:rPr lang="en-IN" smtClean="0"/>
              <a:t>‹#›</a:t>
            </a:fld>
            <a:endParaRPr lang="en-IN"/>
          </a:p>
        </p:txBody>
      </p:sp>
    </p:spTree>
    <p:extLst>
      <p:ext uri="{BB962C8B-B14F-4D97-AF65-F5344CB8AC3E}">
        <p14:creationId xmlns:p14="http://schemas.microsoft.com/office/powerpoint/2010/main" val="2632895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Transthyretin also produced in choroid plexus &amp; retina. It is a transport protein for thyroxine &amp; retinol (vitamin-A)</a:t>
            </a:r>
            <a:endParaRPr lang="en-IN" dirty="0"/>
          </a:p>
        </p:txBody>
      </p:sp>
      <p:sp>
        <p:nvSpPr>
          <p:cNvPr id="4" name="Slide Number Placeholder 3"/>
          <p:cNvSpPr>
            <a:spLocks noGrp="1"/>
          </p:cNvSpPr>
          <p:nvPr>
            <p:ph type="sldNum" sz="quarter" idx="5"/>
          </p:nvPr>
        </p:nvSpPr>
        <p:spPr/>
        <p:txBody>
          <a:bodyPr/>
          <a:lstStyle/>
          <a:p>
            <a:fld id="{EA7A1CC9-AB99-4166-B5DB-5FDAB55DB738}" type="slidenum">
              <a:rPr lang="en-IN" smtClean="0"/>
              <a:t>13</a:t>
            </a:fld>
            <a:endParaRPr lang="en-IN"/>
          </a:p>
        </p:txBody>
      </p:sp>
    </p:spTree>
    <p:extLst>
      <p:ext uri="{BB962C8B-B14F-4D97-AF65-F5344CB8AC3E}">
        <p14:creationId xmlns:p14="http://schemas.microsoft.com/office/powerpoint/2010/main" val="596995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(apical 4-chamber view), all show abnormal longitudinal strain in the basal and mid segments with relative preservation in the apical segments (purple and green curves, white arrows) in a patient with </a:t>
            </a:r>
            <a:r>
              <a:rPr lang="en-US" dirty="0" err="1"/>
              <a:t>ATTRv</a:t>
            </a:r>
            <a:r>
              <a:rPr lang="en-US" dirty="0"/>
              <a:t> cardiac amyloidosis. (b) shows the corresponding bullseye map of the longitudinal strain pattern throughout the left ventricle with the “cherry-on-the-top” sign (red denotes normal longitudinal strain at the apex and pink/blue denotes abnormal longitudinal strain at the mid/basal left ventricle)</a:t>
            </a:r>
            <a:endParaRPr lang="en-IN" dirty="0"/>
          </a:p>
        </p:txBody>
      </p:sp>
      <p:sp>
        <p:nvSpPr>
          <p:cNvPr id="4" name="Slide Number Placeholder 3"/>
          <p:cNvSpPr>
            <a:spLocks noGrp="1"/>
          </p:cNvSpPr>
          <p:nvPr>
            <p:ph type="sldNum" sz="quarter" idx="5"/>
          </p:nvPr>
        </p:nvSpPr>
        <p:spPr/>
        <p:txBody>
          <a:bodyPr/>
          <a:lstStyle/>
          <a:p>
            <a:fld id="{EA7A1CC9-AB99-4166-B5DB-5FDAB55DB738}" type="slidenum">
              <a:rPr lang="en-IN" smtClean="0"/>
              <a:t>29</a:t>
            </a:fld>
            <a:endParaRPr lang="en-IN"/>
          </a:p>
        </p:txBody>
      </p:sp>
    </p:spTree>
    <p:extLst>
      <p:ext uri="{BB962C8B-B14F-4D97-AF65-F5344CB8AC3E}">
        <p14:creationId xmlns:p14="http://schemas.microsoft.com/office/powerpoint/2010/main" val="986414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shown include 4-chamber cine, corresponding LGE image with phase-sensitive reconstruction, native T1 maps, and extracellular volume (ECV) maps in 3 patients with cardiac transthyretin amyloidosis. The patient with no LGE has normal native T1 and ECV maps; the patient with subendocardial LGE had borderline T1 values and high ECV values; and in the patient with transmural LGE, very high native T1 values and very high ECV values were seen</a:t>
            </a:r>
            <a:endParaRPr lang="en-IN" dirty="0"/>
          </a:p>
        </p:txBody>
      </p:sp>
      <p:sp>
        <p:nvSpPr>
          <p:cNvPr id="4" name="Slide Number Placeholder 3"/>
          <p:cNvSpPr>
            <a:spLocks noGrp="1"/>
          </p:cNvSpPr>
          <p:nvPr>
            <p:ph type="sldNum" sz="quarter" idx="5"/>
          </p:nvPr>
        </p:nvSpPr>
        <p:spPr/>
        <p:txBody>
          <a:bodyPr/>
          <a:lstStyle/>
          <a:p>
            <a:fld id="{EA7A1CC9-AB99-4166-B5DB-5FDAB55DB738}" type="slidenum">
              <a:rPr lang="en-IN" smtClean="0"/>
              <a:t>33</a:t>
            </a:fld>
            <a:endParaRPr lang="en-IN"/>
          </a:p>
        </p:txBody>
      </p:sp>
    </p:spTree>
    <p:extLst>
      <p:ext uri="{BB962C8B-B14F-4D97-AF65-F5344CB8AC3E}">
        <p14:creationId xmlns:p14="http://schemas.microsoft.com/office/powerpoint/2010/main" val="2144439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patients [upper and lower row, (a) and (b)] with cardiac amyloidosis: similar mass (cine), but significantly different amyloid burden, with the patient at the bottom (b) showing a significant higher amyloid burden (higher native T1, higher ECV, transmural LGE) and lower myocardial resting perfusion (also, after adjusting for ECV expansion). (c) Inversion scout images in two patients, upper row amyloid, lower row non-amyloid control. These images show a distinct pattern of myocardial and blood pool nulling. In the non-amyloid subject, the blood pool nulls prior to myocardium; in contrast, in the subject with cardiac amyloidosis, the myocardium nulls prior to the blood pool</a:t>
            </a:r>
            <a:endParaRPr lang="en-IN" dirty="0"/>
          </a:p>
        </p:txBody>
      </p:sp>
      <p:sp>
        <p:nvSpPr>
          <p:cNvPr id="4" name="Slide Number Placeholder 3"/>
          <p:cNvSpPr>
            <a:spLocks noGrp="1"/>
          </p:cNvSpPr>
          <p:nvPr>
            <p:ph type="sldNum" sz="quarter" idx="5"/>
          </p:nvPr>
        </p:nvSpPr>
        <p:spPr/>
        <p:txBody>
          <a:bodyPr/>
          <a:lstStyle/>
          <a:p>
            <a:fld id="{EA7A1CC9-AB99-4166-B5DB-5FDAB55DB738}" type="slidenum">
              <a:rPr lang="en-IN" smtClean="0"/>
              <a:t>34</a:t>
            </a:fld>
            <a:endParaRPr lang="en-IN"/>
          </a:p>
        </p:txBody>
      </p:sp>
    </p:spTree>
    <p:extLst>
      <p:ext uri="{BB962C8B-B14F-4D97-AF65-F5344CB8AC3E}">
        <p14:creationId xmlns:p14="http://schemas.microsoft.com/office/powerpoint/2010/main" val="812993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Anterior planar chest views one hour after injection of 99mTc-PYP a patient with Grade 3 (a), and Grade 0 (b) 99mTc-PYP uptake. On the right are the corresponding H/CL (heart/contralateral lung) lung-ratio methodology with measurement of mean counts per pixel for target (heart) and background (contralateral chest). As shown in this figure, the ROI’s (region of interest) should be positioned to minimize overlap with sternal or focal rib uptake and maximize coverage of the heart without including adjacent lung</a:t>
            </a:r>
            <a:endParaRPr lang="en-IN" dirty="0"/>
          </a:p>
        </p:txBody>
      </p:sp>
      <p:sp>
        <p:nvSpPr>
          <p:cNvPr id="4" name="Slide Number Placeholder 3"/>
          <p:cNvSpPr>
            <a:spLocks noGrp="1"/>
          </p:cNvSpPr>
          <p:nvPr>
            <p:ph type="sldNum" sz="quarter" idx="5"/>
          </p:nvPr>
        </p:nvSpPr>
        <p:spPr/>
        <p:txBody>
          <a:bodyPr/>
          <a:lstStyle/>
          <a:p>
            <a:fld id="{EA7A1CC9-AB99-4166-B5DB-5FDAB55DB738}" type="slidenum">
              <a:rPr lang="en-IN" smtClean="0"/>
              <a:t>36</a:t>
            </a:fld>
            <a:endParaRPr lang="en-IN"/>
          </a:p>
        </p:txBody>
      </p:sp>
    </p:spTree>
    <p:extLst>
      <p:ext uri="{BB962C8B-B14F-4D97-AF65-F5344CB8AC3E}">
        <p14:creationId xmlns:p14="http://schemas.microsoft.com/office/powerpoint/2010/main" val="85675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Anterior planar chest images (Top row), SPECT cardiac imaging (Middle row) and planar whole-body imaging (Bottom row). Cardiac uptake is visually compared with surrounding ribs for a visual grading score as described in Table 5. Images with Grade 0, Grade 1, Grade 2, and Grade 3 myocardial uptake of 99mTc-PYP are shown.</a:t>
            </a:r>
            <a:endParaRPr lang="en-IN" dirty="0"/>
          </a:p>
        </p:txBody>
      </p:sp>
      <p:sp>
        <p:nvSpPr>
          <p:cNvPr id="4" name="Slide Number Placeholder 3"/>
          <p:cNvSpPr>
            <a:spLocks noGrp="1"/>
          </p:cNvSpPr>
          <p:nvPr>
            <p:ph type="sldNum" sz="quarter" idx="5"/>
          </p:nvPr>
        </p:nvSpPr>
        <p:spPr/>
        <p:txBody>
          <a:bodyPr/>
          <a:lstStyle/>
          <a:p>
            <a:fld id="{EA7A1CC9-AB99-4166-B5DB-5FDAB55DB738}" type="slidenum">
              <a:rPr lang="en-IN" smtClean="0"/>
              <a:t>38</a:t>
            </a:fld>
            <a:endParaRPr lang="en-IN"/>
          </a:p>
        </p:txBody>
      </p:sp>
    </p:spTree>
    <p:extLst>
      <p:ext uri="{BB962C8B-B14F-4D97-AF65-F5344CB8AC3E}">
        <p14:creationId xmlns:p14="http://schemas.microsoft.com/office/powerpoint/2010/main" val="3333385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AL = amyloid monoclonal immunoglobulin light chain; IFE = immunofixation electrophoresis; LC-MS/MS = liquid chromatography with tandem mass spectrometry.</a:t>
            </a:r>
          </a:p>
        </p:txBody>
      </p:sp>
      <p:sp>
        <p:nvSpPr>
          <p:cNvPr id="4" name="Slide Number Placeholder 3"/>
          <p:cNvSpPr>
            <a:spLocks noGrp="1"/>
          </p:cNvSpPr>
          <p:nvPr>
            <p:ph type="sldNum" sz="quarter" idx="5"/>
          </p:nvPr>
        </p:nvSpPr>
        <p:spPr/>
        <p:txBody>
          <a:bodyPr/>
          <a:lstStyle/>
          <a:p>
            <a:fld id="{EA7A1CC9-AB99-4166-B5DB-5FDAB55DB738}" type="slidenum">
              <a:rPr lang="en-IN" smtClean="0"/>
              <a:t>41</a:t>
            </a:fld>
            <a:endParaRPr lang="en-IN"/>
          </a:p>
        </p:txBody>
      </p:sp>
    </p:spTree>
    <p:extLst>
      <p:ext uri="{BB962C8B-B14F-4D97-AF65-F5344CB8AC3E}">
        <p14:creationId xmlns:p14="http://schemas.microsoft.com/office/powerpoint/2010/main" val="3905900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BETA BLOCKERS- Physiological changes include alterations in the pressure-volume relationships with abnormal passive ventricular filling and altered ventricular-vascular coupling,76 resulting in reduced stroke volume, greater dependence on heart rate to maintain cardiac output, and inability to augment cardiac output in response to vasodilation</a:t>
            </a:r>
          </a:p>
          <a:p>
            <a:pPr marL="228600" indent="-228600">
              <a:buAutoNum type="arabicPeriod"/>
            </a:pPr>
            <a:r>
              <a:rPr lang="en-US" dirty="0"/>
              <a:t>ARNI/ARB/ACE I- poorly tolerated due to vasodilation, particularly in patients with underlying autonomic orthostatic hypotension</a:t>
            </a:r>
            <a:endParaRPr lang="en-IN" dirty="0"/>
          </a:p>
        </p:txBody>
      </p:sp>
      <p:sp>
        <p:nvSpPr>
          <p:cNvPr id="4" name="Slide Number Placeholder 3"/>
          <p:cNvSpPr>
            <a:spLocks noGrp="1"/>
          </p:cNvSpPr>
          <p:nvPr>
            <p:ph type="sldNum" sz="quarter" idx="5"/>
          </p:nvPr>
        </p:nvSpPr>
        <p:spPr/>
        <p:txBody>
          <a:bodyPr/>
          <a:lstStyle/>
          <a:p>
            <a:fld id="{EA7A1CC9-AB99-4166-B5DB-5FDAB55DB738}" type="slidenum">
              <a:rPr lang="en-IN" smtClean="0"/>
              <a:t>44</a:t>
            </a:fld>
            <a:endParaRPr lang="en-IN"/>
          </a:p>
        </p:txBody>
      </p:sp>
    </p:spTree>
    <p:extLst>
      <p:ext uri="{BB962C8B-B14F-4D97-AF65-F5344CB8AC3E}">
        <p14:creationId xmlns:p14="http://schemas.microsoft.com/office/powerpoint/2010/main" val="2541264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A7A1CC9-AB99-4166-B5DB-5FDAB55DB738}" type="slidenum">
              <a:rPr lang="en-IN" smtClean="0"/>
              <a:t>47</a:t>
            </a:fld>
            <a:endParaRPr lang="en-IN"/>
          </a:p>
        </p:txBody>
      </p:sp>
    </p:spTree>
    <p:extLst>
      <p:ext uri="{BB962C8B-B14F-4D97-AF65-F5344CB8AC3E}">
        <p14:creationId xmlns:p14="http://schemas.microsoft.com/office/powerpoint/2010/main" val="2409925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AL = light-chain amyloidosis; BMD = bortezomib-melphalan-dexamethasone; </a:t>
            </a:r>
            <a:r>
              <a:rPr lang="en-IN" dirty="0" err="1"/>
              <a:t>CyBorD</a:t>
            </a:r>
            <a:r>
              <a:rPr lang="en-IN" dirty="0"/>
              <a:t> = cyclophosphamide, bortezomib, and dexamethasone; Dara = daratumumab; </a:t>
            </a:r>
            <a:r>
              <a:rPr lang="en-IN" dirty="0" err="1"/>
              <a:t>dex</a:t>
            </a:r>
            <a:r>
              <a:rPr lang="en-IN" dirty="0"/>
              <a:t> = dexamethasone; SCT = stem cell transplantation.</a:t>
            </a:r>
          </a:p>
        </p:txBody>
      </p:sp>
      <p:sp>
        <p:nvSpPr>
          <p:cNvPr id="4" name="Slide Number Placeholder 3"/>
          <p:cNvSpPr>
            <a:spLocks noGrp="1"/>
          </p:cNvSpPr>
          <p:nvPr>
            <p:ph type="sldNum" sz="quarter" idx="5"/>
          </p:nvPr>
        </p:nvSpPr>
        <p:spPr/>
        <p:txBody>
          <a:bodyPr/>
          <a:lstStyle/>
          <a:p>
            <a:fld id="{EA7A1CC9-AB99-4166-B5DB-5FDAB55DB738}" type="slidenum">
              <a:rPr lang="en-IN" smtClean="0"/>
              <a:t>50</a:t>
            </a:fld>
            <a:endParaRPr lang="en-IN"/>
          </a:p>
        </p:txBody>
      </p:sp>
    </p:spTree>
    <p:extLst>
      <p:ext uri="{BB962C8B-B14F-4D97-AF65-F5344CB8AC3E}">
        <p14:creationId xmlns:p14="http://schemas.microsoft.com/office/powerpoint/2010/main" val="1844271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A7A1CC9-AB99-4166-B5DB-5FDAB55DB738}" type="slidenum">
              <a:rPr lang="en-IN" smtClean="0"/>
              <a:t>51</a:t>
            </a:fld>
            <a:endParaRPr lang="en-IN"/>
          </a:p>
        </p:txBody>
      </p:sp>
    </p:spTree>
    <p:extLst>
      <p:ext uri="{BB962C8B-B14F-4D97-AF65-F5344CB8AC3E}">
        <p14:creationId xmlns:p14="http://schemas.microsoft.com/office/powerpoint/2010/main" val="271343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 organ affected by AL amyloidosis is Heart</a:t>
            </a:r>
            <a:endParaRPr lang="en-IN" dirty="0"/>
          </a:p>
        </p:txBody>
      </p:sp>
      <p:sp>
        <p:nvSpPr>
          <p:cNvPr id="4" name="Slide Number Placeholder 3"/>
          <p:cNvSpPr>
            <a:spLocks noGrp="1"/>
          </p:cNvSpPr>
          <p:nvPr>
            <p:ph type="sldNum" sz="quarter" idx="5"/>
          </p:nvPr>
        </p:nvSpPr>
        <p:spPr/>
        <p:txBody>
          <a:bodyPr/>
          <a:lstStyle/>
          <a:p>
            <a:fld id="{EA7A1CC9-AB99-4166-B5DB-5FDAB55DB738}" type="slidenum">
              <a:rPr lang="en-IN" smtClean="0"/>
              <a:t>14</a:t>
            </a:fld>
            <a:endParaRPr lang="en-IN"/>
          </a:p>
        </p:txBody>
      </p:sp>
    </p:spTree>
    <p:extLst>
      <p:ext uri="{BB962C8B-B14F-4D97-AF65-F5344CB8AC3E}">
        <p14:creationId xmlns:p14="http://schemas.microsoft.com/office/powerpoint/2010/main" val="2407039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CRISPR- clustered regularly interspaced short palindromic repeat, TUDCA- </a:t>
            </a:r>
            <a:r>
              <a:rPr lang="en-US" dirty="0" err="1"/>
              <a:t>tauroursodeoxycholic</a:t>
            </a:r>
            <a:r>
              <a:rPr lang="en-US" dirty="0"/>
              <a:t> acid</a:t>
            </a:r>
          </a:p>
          <a:p>
            <a:r>
              <a:rPr lang="en-US" dirty="0"/>
              <a:t>ASO- Antisense oligonucleotide- </a:t>
            </a:r>
            <a:endParaRPr lang="en-IN" dirty="0"/>
          </a:p>
        </p:txBody>
      </p:sp>
      <p:sp>
        <p:nvSpPr>
          <p:cNvPr id="4" name="Slide Number Placeholder 3"/>
          <p:cNvSpPr>
            <a:spLocks noGrp="1"/>
          </p:cNvSpPr>
          <p:nvPr>
            <p:ph type="sldNum" sz="quarter" idx="5"/>
          </p:nvPr>
        </p:nvSpPr>
        <p:spPr/>
        <p:txBody>
          <a:bodyPr/>
          <a:lstStyle/>
          <a:p>
            <a:fld id="{EA7A1CC9-AB99-4166-B5DB-5FDAB55DB738}" type="slidenum">
              <a:rPr lang="en-IN" smtClean="0"/>
              <a:t>53</a:t>
            </a:fld>
            <a:endParaRPr lang="en-IN"/>
          </a:p>
        </p:txBody>
      </p:sp>
    </p:spTree>
    <p:extLst>
      <p:ext uri="{BB962C8B-B14F-4D97-AF65-F5344CB8AC3E}">
        <p14:creationId xmlns:p14="http://schemas.microsoft.com/office/powerpoint/2010/main" val="3323142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KCCQ-OS = Kansas City Cardiomyopathy Questionnaire Overall Summary; PGA = patient global assessment</a:t>
            </a:r>
          </a:p>
          <a:p>
            <a:r>
              <a:rPr lang="en-US" dirty="0"/>
              <a:t>Pooled </a:t>
            </a:r>
            <a:r>
              <a:rPr lang="en-US" dirty="0" err="1"/>
              <a:t>tafamidis</a:t>
            </a:r>
            <a:r>
              <a:rPr lang="en-US" dirty="0"/>
              <a:t> cohort includes patients treated with 80 mg and 20 mg</a:t>
            </a:r>
            <a:endParaRPr lang="en-IN" dirty="0"/>
          </a:p>
        </p:txBody>
      </p:sp>
      <p:sp>
        <p:nvSpPr>
          <p:cNvPr id="4" name="Slide Number Placeholder 3"/>
          <p:cNvSpPr>
            <a:spLocks noGrp="1"/>
          </p:cNvSpPr>
          <p:nvPr>
            <p:ph type="sldNum" sz="quarter" idx="5"/>
          </p:nvPr>
        </p:nvSpPr>
        <p:spPr/>
        <p:txBody>
          <a:bodyPr/>
          <a:lstStyle/>
          <a:p>
            <a:fld id="{EA7A1CC9-AB99-4166-B5DB-5FDAB55DB738}" type="slidenum">
              <a:rPr lang="en-IN" smtClean="0"/>
              <a:t>55</a:t>
            </a:fld>
            <a:endParaRPr lang="en-IN"/>
          </a:p>
        </p:txBody>
      </p:sp>
    </p:spTree>
    <p:extLst>
      <p:ext uri="{BB962C8B-B14F-4D97-AF65-F5344CB8AC3E}">
        <p14:creationId xmlns:p14="http://schemas.microsoft.com/office/powerpoint/2010/main" val="2931467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APOLLO-B = A Study to Evaluate </a:t>
            </a:r>
            <a:r>
              <a:rPr lang="en-IN" dirty="0" err="1"/>
              <a:t>Patisiran</a:t>
            </a:r>
            <a:r>
              <a:rPr lang="en-IN" dirty="0"/>
              <a:t> in Participants With Transthyretin Amyloidosis With Cardiomyopathy; ATTRIBUTE-CM = Efficacy and Safety of AG10 in Subjects With Transthyretin Amyloid Cardiomyopathy; CARDIO-</a:t>
            </a:r>
            <a:r>
              <a:rPr lang="en-IN" dirty="0" err="1"/>
              <a:t>TTRansform</a:t>
            </a:r>
            <a:r>
              <a:rPr lang="en-IN" dirty="0"/>
              <a:t> = A Study to Evaluate the Efficacy and Safety of </a:t>
            </a:r>
            <a:r>
              <a:rPr lang="en-IN" dirty="0" err="1"/>
              <a:t>Eplontersen</a:t>
            </a:r>
            <a:r>
              <a:rPr lang="en-IN" dirty="0"/>
              <a:t> in Participants With Transthyretin-Mediated Amyloid Cardiomyopathy; CV = cardiovascular; HELIOS-B = A Study to Evaluate </a:t>
            </a:r>
            <a:r>
              <a:rPr lang="en-IN" dirty="0" err="1"/>
              <a:t>Vutrisiran</a:t>
            </a:r>
            <a:r>
              <a:rPr lang="en-IN" dirty="0"/>
              <a:t> in Patients With Transthyretin Amyloidosis With Cardiomyopathy</a:t>
            </a:r>
          </a:p>
        </p:txBody>
      </p:sp>
      <p:sp>
        <p:nvSpPr>
          <p:cNvPr id="4" name="Slide Number Placeholder 3"/>
          <p:cNvSpPr>
            <a:spLocks noGrp="1"/>
          </p:cNvSpPr>
          <p:nvPr>
            <p:ph type="sldNum" sz="quarter" idx="5"/>
          </p:nvPr>
        </p:nvSpPr>
        <p:spPr/>
        <p:txBody>
          <a:bodyPr/>
          <a:lstStyle/>
          <a:p>
            <a:fld id="{EA7A1CC9-AB99-4166-B5DB-5FDAB55DB738}" type="slidenum">
              <a:rPr lang="en-IN" smtClean="0"/>
              <a:t>56</a:t>
            </a:fld>
            <a:endParaRPr lang="en-IN"/>
          </a:p>
        </p:txBody>
      </p:sp>
    </p:spTree>
    <p:extLst>
      <p:ext uri="{BB962C8B-B14F-4D97-AF65-F5344CB8AC3E}">
        <p14:creationId xmlns:p14="http://schemas.microsoft.com/office/powerpoint/2010/main" val="2440807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ATTR wild type &amp; variant- UK staging system</a:t>
            </a:r>
            <a:endParaRPr lang="en-IN" dirty="0"/>
          </a:p>
        </p:txBody>
      </p:sp>
      <p:sp>
        <p:nvSpPr>
          <p:cNvPr id="4" name="Slide Number Placeholder 3"/>
          <p:cNvSpPr>
            <a:spLocks noGrp="1"/>
          </p:cNvSpPr>
          <p:nvPr>
            <p:ph type="sldNum" sz="quarter" idx="5"/>
          </p:nvPr>
        </p:nvSpPr>
        <p:spPr/>
        <p:txBody>
          <a:bodyPr/>
          <a:lstStyle/>
          <a:p>
            <a:fld id="{EA7A1CC9-AB99-4166-B5DB-5FDAB55DB738}" type="slidenum">
              <a:rPr lang="en-IN" smtClean="0"/>
              <a:t>63</a:t>
            </a:fld>
            <a:endParaRPr lang="en-IN"/>
          </a:p>
        </p:txBody>
      </p:sp>
    </p:spTree>
    <p:extLst>
      <p:ext uri="{BB962C8B-B14F-4D97-AF65-F5344CB8AC3E}">
        <p14:creationId xmlns:p14="http://schemas.microsoft.com/office/powerpoint/2010/main" val="3338962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Carpel Tunnel Syndrome- this can be an early warning sign 7 -8 years before this condition otherwise becomes apparent</a:t>
            </a:r>
            <a:endParaRPr lang="en-IN" dirty="0"/>
          </a:p>
        </p:txBody>
      </p:sp>
      <p:sp>
        <p:nvSpPr>
          <p:cNvPr id="4" name="Slide Number Placeholder 3"/>
          <p:cNvSpPr>
            <a:spLocks noGrp="1"/>
          </p:cNvSpPr>
          <p:nvPr>
            <p:ph type="sldNum" sz="quarter" idx="5"/>
          </p:nvPr>
        </p:nvSpPr>
        <p:spPr/>
        <p:txBody>
          <a:bodyPr/>
          <a:lstStyle/>
          <a:p>
            <a:fld id="{EA7A1CC9-AB99-4166-B5DB-5FDAB55DB738}" type="slidenum">
              <a:rPr lang="en-IN" smtClean="0"/>
              <a:t>18</a:t>
            </a:fld>
            <a:endParaRPr lang="en-IN"/>
          </a:p>
        </p:txBody>
      </p:sp>
    </p:spTree>
    <p:extLst>
      <p:ext uri="{BB962C8B-B14F-4D97-AF65-F5344CB8AC3E}">
        <p14:creationId xmlns:p14="http://schemas.microsoft.com/office/powerpoint/2010/main" val="2457929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blood pressure in suspected cardiac amyloidosis is frequently low, due to a combination of reduced cardiac output and low peripheral tone. It should always be measured both supine and standing, because autonomic nervous system dysfunction may manifest as significant postural hypotension.</a:t>
            </a:r>
            <a:endParaRPr lang="en-IN" dirty="0"/>
          </a:p>
        </p:txBody>
      </p:sp>
      <p:sp>
        <p:nvSpPr>
          <p:cNvPr id="4" name="Slide Number Placeholder 3"/>
          <p:cNvSpPr>
            <a:spLocks noGrp="1"/>
          </p:cNvSpPr>
          <p:nvPr>
            <p:ph type="sldNum" sz="quarter" idx="5"/>
          </p:nvPr>
        </p:nvSpPr>
        <p:spPr/>
        <p:txBody>
          <a:bodyPr/>
          <a:lstStyle/>
          <a:p>
            <a:fld id="{EA7A1CC9-AB99-4166-B5DB-5FDAB55DB738}" type="slidenum">
              <a:rPr lang="en-IN" smtClean="0"/>
              <a:t>20</a:t>
            </a:fld>
            <a:endParaRPr lang="en-IN"/>
          </a:p>
        </p:txBody>
      </p:sp>
    </p:spTree>
    <p:extLst>
      <p:ext uri="{BB962C8B-B14F-4D97-AF65-F5344CB8AC3E}">
        <p14:creationId xmlns:p14="http://schemas.microsoft.com/office/powerpoint/2010/main" val="4245162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1.Progression of conduction system disease is common and often leads to increased right ventricular (RV) pacing burden with time</a:t>
            </a:r>
          </a:p>
          <a:p>
            <a:r>
              <a:rPr lang="en-US" dirty="0"/>
              <a:t>2.Despite the high prevalence of conduction disease in CA and the predisposition</a:t>
            </a:r>
          </a:p>
          <a:p>
            <a:r>
              <a:rPr lang="en-US" dirty="0"/>
              <a:t>for amyloid to deposit in the atria, SND in CA is not well studied</a:t>
            </a:r>
          </a:p>
          <a:p>
            <a:endParaRPr lang="en-IN" dirty="0"/>
          </a:p>
        </p:txBody>
      </p:sp>
      <p:sp>
        <p:nvSpPr>
          <p:cNvPr id="4" name="Slide Number Placeholder 3"/>
          <p:cNvSpPr>
            <a:spLocks noGrp="1"/>
          </p:cNvSpPr>
          <p:nvPr>
            <p:ph type="sldNum" sz="quarter" idx="5"/>
          </p:nvPr>
        </p:nvSpPr>
        <p:spPr/>
        <p:txBody>
          <a:bodyPr/>
          <a:lstStyle/>
          <a:p>
            <a:fld id="{EA7A1CC9-AB99-4166-B5DB-5FDAB55DB738}" type="slidenum">
              <a:rPr lang="en-IN" smtClean="0"/>
              <a:t>22</a:t>
            </a:fld>
            <a:endParaRPr lang="en-IN"/>
          </a:p>
        </p:txBody>
      </p:sp>
    </p:spTree>
    <p:extLst>
      <p:ext uri="{BB962C8B-B14F-4D97-AF65-F5344CB8AC3E}">
        <p14:creationId xmlns:p14="http://schemas.microsoft.com/office/powerpoint/2010/main" val="2950915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atrial Fibrillation, (B) right ventricular apical pacing, and (C)biventricular pacing (D) low voltage and pseudo-infarct pattern</a:t>
            </a:r>
            <a:endParaRPr lang="en-IN" dirty="0"/>
          </a:p>
        </p:txBody>
      </p:sp>
      <p:sp>
        <p:nvSpPr>
          <p:cNvPr id="4" name="Slide Number Placeholder 3"/>
          <p:cNvSpPr>
            <a:spLocks noGrp="1"/>
          </p:cNvSpPr>
          <p:nvPr>
            <p:ph type="sldNum" sz="quarter" idx="5"/>
          </p:nvPr>
        </p:nvSpPr>
        <p:spPr/>
        <p:txBody>
          <a:bodyPr/>
          <a:lstStyle/>
          <a:p>
            <a:fld id="{EA7A1CC9-AB99-4166-B5DB-5FDAB55DB738}" type="slidenum">
              <a:rPr lang="en-IN" smtClean="0"/>
              <a:t>23</a:t>
            </a:fld>
            <a:endParaRPr lang="en-IN"/>
          </a:p>
        </p:txBody>
      </p:sp>
    </p:spTree>
    <p:extLst>
      <p:ext uri="{BB962C8B-B14F-4D97-AF65-F5344CB8AC3E}">
        <p14:creationId xmlns:p14="http://schemas.microsoft.com/office/powerpoint/2010/main" val="1386421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Technetium-based compounds (pyrophosphate [Tc-PYP], diphosphono-1,2-propanodicarboxylic acid [Tc-DPD], and </a:t>
            </a:r>
            <a:r>
              <a:rPr lang="en-IN" dirty="0" err="1"/>
              <a:t>hydroxymethylene</a:t>
            </a:r>
            <a:r>
              <a:rPr lang="en-IN" dirty="0"/>
              <a:t> diphosphonate [Tc-HMDP])</a:t>
            </a:r>
          </a:p>
        </p:txBody>
      </p:sp>
      <p:sp>
        <p:nvSpPr>
          <p:cNvPr id="4" name="Slide Number Placeholder 3"/>
          <p:cNvSpPr>
            <a:spLocks noGrp="1"/>
          </p:cNvSpPr>
          <p:nvPr>
            <p:ph type="sldNum" sz="quarter" idx="5"/>
          </p:nvPr>
        </p:nvSpPr>
        <p:spPr/>
        <p:txBody>
          <a:bodyPr/>
          <a:lstStyle/>
          <a:p>
            <a:fld id="{EA7A1CC9-AB99-4166-B5DB-5FDAB55DB738}" type="slidenum">
              <a:rPr lang="en-IN" smtClean="0"/>
              <a:t>25</a:t>
            </a:fld>
            <a:endParaRPr lang="en-IN"/>
          </a:p>
        </p:txBody>
      </p:sp>
    </p:spTree>
    <p:extLst>
      <p:ext uri="{BB962C8B-B14F-4D97-AF65-F5344CB8AC3E}">
        <p14:creationId xmlns:p14="http://schemas.microsoft.com/office/powerpoint/2010/main" val="2875187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Autopsy specimen reveals biventricular thickening, </a:t>
            </a:r>
            <a:r>
              <a:rPr lang="en-IN" dirty="0" err="1"/>
              <a:t>biatrial</a:t>
            </a:r>
            <a:r>
              <a:rPr lang="en-IN" dirty="0"/>
              <a:t> dilatation, and thickening of both mitral and tricuspid valves. (B) </a:t>
            </a:r>
            <a:r>
              <a:rPr lang="en-IN" dirty="0" err="1"/>
              <a:t>Hemotoxylin</a:t>
            </a:r>
            <a:r>
              <a:rPr lang="en-IN" dirty="0"/>
              <a:t> and eosin staining showing diffuse amyloid deposition. (C) Characteristic apple green birefringence on polarized light microscopy. (D) Immunohistochemistry for typing of amyloid. Mass spectrometry (not illustrated) can also be performed for typing and is considered the gold standard.</a:t>
            </a:r>
          </a:p>
        </p:txBody>
      </p:sp>
      <p:sp>
        <p:nvSpPr>
          <p:cNvPr id="4" name="Slide Number Placeholder 3"/>
          <p:cNvSpPr>
            <a:spLocks noGrp="1"/>
          </p:cNvSpPr>
          <p:nvPr>
            <p:ph type="sldNum" sz="quarter" idx="5"/>
          </p:nvPr>
        </p:nvSpPr>
        <p:spPr/>
        <p:txBody>
          <a:bodyPr/>
          <a:lstStyle/>
          <a:p>
            <a:fld id="{EA7A1CC9-AB99-4166-B5DB-5FDAB55DB738}" type="slidenum">
              <a:rPr lang="en-IN" smtClean="0"/>
              <a:t>27</a:t>
            </a:fld>
            <a:endParaRPr lang="en-IN"/>
          </a:p>
        </p:txBody>
      </p:sp>
    </p:spTree>
    <p:extLst>
      <p:ext uri="{BB962C8B-B14F-4D97-AF65-F5344CB8AC3E}">
        <p14:creationId xmlns:p14="http://schemas.microsoft.com/office/powerpoint/2010/main" val="2925238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(parasternal long axis) and (b) (parasternal short axis) demonstrate increased LV wall thickness with a sparkling texture of the myocardium (yellow arrows) in a patient with primary (AL) cardiac amyloidosis. Also, note the small pericardial effusion (white arrows), which is often seen in patients with cardiac amyloidosis. (c) (apical 4-chamber view) demonstrates increased biventricular wall thickness, </a:t>
            </a:r>
            <a:r>
              <a:rPr lang="en-US" dirty="0" err="1"/>
              <a:t>biatrial</a:t>
            </a:r>
            <a:r>
              <a:rPr lang="en-US" dirty="0"/>
              <a:t> enlargement, and increased thickening of the interatrial septum (yellow arrow) and mitral valve leaflets (white arrow) in a patient with wild-type transthyretin cardiac amyloidosis.</a:t>
            </a:r>
          </a:p>
          <a:p>
            <a:r>
              <a:rPr lang="en-US" dirty="0"/>
              <a:t>(d) Tissue Doppler imaging (TDI) tracing taken at the septal mitral annulus in a patient with ATTR cardiac amyloidosis. The TDI tracings shows the “5-5-5” sign (s’ [systolic], e’ [early diastolic], and a’ [late (atrial) diastolic] tissue velocities are all &lt; 5 cm/s), which is seen in patients with more advanced cardiac amyloidosis. The dotted lines denote the 5 cm/s cut-off for systolic and diastolic tissue velocities. In addition to the decreased tissue velocities, isovolumic contraction and relaxation times (IVCT and IVRT, respectively) are increased and ejection time (ET) is decreased, findings also seen in patients with cardiac amyloidosis especially as the disease becomes more advanced, normal : IVRT – 94 </a:t>
            </a:r>
            <a:r>
              <a:rPr lang="en-US" dirty="0" err="1"/>
              <a:t>ms</a:t>
            </a:r>
            <a:r>
              <a:rPr lang="en-US" dirty="0"/>
              <a:t>, IVCT-36 , ET-286</a:t>
            </a:r>
            <a:endParaRPr lang="en-IN" dirty="0"/>
          </a:p>
        </p:txBody>
      </p:sp>
      <p:sp>
        <p:nvSpPr>
          <p:cNvPr id="4" name="Slide Number Placeholder 3"/>
          <p:cNvSpPr>
            <a:spLocks noGrp="1"/>
          </p:cNvSpPr>
          <p:nvPr>
            <p:ph type="sldNum" sz="quarter" idx="5"/>
          </p:nvPr>
        </p:nvSpPr>
        <p:spPr/>
        <p:txBody>
          <a:bodyPr/>
          <a:lstStyle/>
          <a:p>
            <a:fld id="{EA7A1CC9-AB99-4166-B5DB-5FDAB55DB738}" type="slidenum">
              <a:rPr lang="en-IN" smtClean="0"/>
              <a:t>28</a:t>
            </a:fld>
            <a:endParaRPr lang="en-IN"/>
          </a:p>
        </p:txBody>
      </p:sp>
    </p:spTree>
    <p:extLst>
      <p:ext uri="{BB962C8B-B14F-4D97-AF65-F5344CB8AC3E}">
        <p14:creationId xmlns:p14="http://schemas.microsoft.com/office/powerpoint/2010/main" val="32410131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AFC3B76F-9622-4709-A91A-0C94543FD12D}" type="datetimeFigureOut">
              <a:rPr lang="en-IN" smtClean="0"/>
              <a:t>12-02-2024</a:t>
            </a:fld>
            <a:endParaRPr lang="en-IN"/>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IN"/>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BEC4C65D-0CAC-4E2B-B373-48C435FD1E99}" type="slidenum">
              <a:rPr lang="en-IN" smtClean="0"/>
              <a:t>‹#›</a:t>
            </a:fld>
            <a:endParaRPr lang="en-IN"/>
          </a:p>
        </p:txBody>
      </p:sp>
    </p:spTree>
    <p:extLst>
      <p:ext uri="{BB962C8B-B14F-4D97-AF65-F5344CB8AC3E}">
        <p14:creationId xmlns:p14="http://schemas.microsoft.com/office/powerpoint/2010/main" val="1596663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C3B76F-9622-4709-A91A-0C94543FD12D}" type="datetimeFigureOut">
              <a:rPr lang="en-IN" smtClean="0"/>
              <a:t>12-02-2024</a:t>
            </a:fld>
            <a:endParaRPr lang="en-IN"/>
          </a:p>
        </p:txBody>
      </p:sp>
      <p:sp>
        <p:nvSpPr>
          <p:cNvPr id="6" name="Footer Placeholder 5"/>
          <p:cNvSpPr>
            <a:spLocks noGrp="1"/>
          </p:cNvSpPr>
          <p:nvPr>
            <p:ph type="ftr" sz="quarter" idx="11"/>
          </p:nvPr>
        </p:nvSpPr>
        <p:spPr/>
        <p:txBody>
          <a:bodyPr/>
          <a:lstStyle/>
          <a:p>
            <a:endParaRPr lang="en-IN"/>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EC4C65D-0CAC-4E2B-B373-48C435FD1E99}" type="slidenum">
              <a:rPr lang="en-IN" smtClean="0"/>
              <a:t>‹#›</a:t>
            </a:fld>
            <a:endParaRPr lang="en-IN"/>
          </a:p>
        </p:txBody>
      </p:sp>
    </p:spTree>
    <p:extLst>
      <p:ext uri="{BB962C8B-B14F-4D97-AF65-F5344CB8AC3E}">
        <p14:creationId xmlns:p14="http://schemas.microsoft.com/office/powerpoint/2010/main" val="3689402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C3B76F-9622-4709-A91A-0C94543FD12D}" type="datetimeFigureOut">
              <a:rPr lang="en-IN" smtClean="0"/>
              <a:t>12-02-2024</a:t>
            </a:fld>
            <a:endParaRPr lang="en-IN"/>
          </a:p>
        </p:txBody>
      </p:sp>
      <p:sp>
        <p:nvSpPr>
          <p:cNvPr id="5" name="Footer Placeholder 4"/>
          <p:cNvSpPr>
            <a:spLocks noGrp="1"/>
          </p:cNvSpPr>
          <p:nvPr>
            <p:ph type="ftr" sz="quarter" idx="11"/>
          </p:nvPr>
        </p:nvSpPr>
        <p:spPr/>
        <p:txBody>
          <a:bodyPr/>
          <a:lstStyle/>
          <a:p>
            <a:endParaRPr lang="en-IN"/>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EC4C65D-0CAC-4E2B-B373-48C435FD1E99}" type="slidenum">
              <a:rPr lang="en-IN" smtClean="0"/>
              <a:t>‹#›</a:t>
            </a:fld>
            <a:endParaRPr lang="en-IN"/>
          </a:p>
        </p:txBody>
      </p:sp>
    </p:spTree>
    <p:extLst>
      <p:ext uri="{BB962C8B-B14F-4D97-AF65-F5344CB8AC3E}">
        <p14:creationId xmlns:p14="http://schemas.microsoft.com/office/powerpoint/2010/main" val="57998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C3B76F-9622-4709-A91A-0C94543FD12D}" type="datetimeFigureOut">
              <a:rPr lang="en-IN" smtClean="0"/>
              <a:t>12-02-2024</a:t>
            </a:fld>
            <a:endParaRPr lang="en-IN"/>
          </a:p>
        </p:txBody>
      </p:sp>
      <p:sp>
        <p:nvSpPr>
          <p:cNvPr id="5" name="Footer Placeholder 4"/>
          <p:cNvSpPr>
            <a:spLocks noGrp="1"/>
          </p:cNvSpPr>
          <p:nvPr>
            <p:ph type="ftr" sz="quarter" idx="11"/>
          </p:nvPr>
        </p:nvSpPr>
        <p:spPr/>
        <p:txBody>
          <a:bodyPr/>
          <a:lstStyle/>
          <a:p>
            <a:endParaRPr lang="en-IN"/>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EC4C65D-0CAC-4E2B-B373-48C435FD1E99}" type="slidenum">
              <a:rPr lang="en-IN" smtClean="0"/>
              <a:t>‹#›</a:t>
            </a:fld>
            <a:endParaRPr lang="en-IN"/>
          </a:p>
        </p:txBody>
      </p:sp>
    </p:spTree>
    <p:extLst>
      <p:ext uri="{BB962C8B-B14F-4D97-AF65-F5344CB8AC3E}">
        <p14:creationId xmlns:p14="http://schemas.microsoft.com/office/powerpoint/2010/main" val="3614558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C3B76F-9622-4709-A91A-0C94543FD12D}" type="datetimeFigureOut">
              <a:rPr lang="en-IN" smtClean="0"/>
              <a:t>12-02-2024</a:t>
            </a:fld>
            <a:endParaRPr lang="en-IN"/>
          </a:p>
        </p:txBody>
      </p:sp>
      <p:sp>
        <p:nvSpPr>
          <p:cNvPr id="5" name="Footer Placeholder 4"/>
          <p:cNvSpPr>
            <a:spLocks noGrp="1"/>
          </p:cNvSpPr>
          <p:nvPr>
            <p:ph type="ftr" sz="quarter" idx="11"/>
          </p:nvPr>
        </p:nvSpPr>
        <p:spPr/>
        <p:txBody>
          <a:bodyPr/>
          <a:lstStyle/>
          <a:p>
            <a:endParaRPr lang="en-IN"/>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EC4C65D-0CAC-4E2B-B373-48C435FD1E99}" type="slidenum">
              <a:rPr lang="en-IN" smtClean="0"/>
              <a:t>‹#›</a:t>
            </a:fld>
            <a:endParaRPr lang="en-IN"/>
          </a:p>
        </p:txBody>
      </p:sp>
    </p:spTree>
    <p:extLst>
      <p:ext uri="{BB962C8B-B14F-4D97-AF65-F5344CB8AC3E}">
        <p14:creationId xmlns:p14="http://schemas.microsoft.com/office/powerpoint/2010/main" val="1020661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FC3B76F-9622-4709-A91A-0C94543FD12D}" type="datetimeFigureOut">
              <a:rPr lang="en-IN" smtClean="0"/>
              <a:t>12-02-2024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EC4C65D-0CAC-4E2B-B373-48C435FD1E99}" type="slidenum">
              <a:rPr lang="en-IN" smtClean="0"/>
              <a:t>‹#›</a:t>
            </a:fld>
            <a:endParaRPr lang="en-IN"/>
          </a:p>
        </p:txBody>
      </p:sp>
    </p:spTree>
    <p:extLst>
      <p:ext uri="{BB962C8B-B14F-4D97-AF65-F5344CB8AC3E}">
        <p14:creationId xmlns:p14="http://schemas.microsoft.com/office/powerpoint/2010/main" val="3176842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FC3B76F-9622-4709-A91A-0C94543FD12D}" type="datetimeFigureOut">
              <a:rPr lang="en-IN" smtClean="0"/>
              <a:t>12-02-2024</a:t>
            </a:fld>
            <a:endParaRPr lang="en-IN"/>
          </a:p>
        </p:txBody>
      </p:sp>
      <p:sp>
        <p:nvSpPr>
          <p:cNvPr id="8" name="Footer Placeholder 7"/>
          <p:cNvSpPr>
            <a:spLocks noGrp="1"/>
          </p:cNvSpPr>
          <p:nvPr>
            <p:ph type="ftr" sz="quarter" idx="11"/>
          </p:nvPr>
        </p:nvSpPr>
        <p:spPr>
          <a:xfrm>
            <a:off x="561111" y="6391838"/>
            <a:ext cx="3644282" cy="304801"/>
          </a:xfrm>
        </p:spPr>
        <p:txBody>
          <a:bodyPr/>
          <a:lstStyle/>
          <a:p>
            <a:endParaRPr lang="en-IN"/>
          </a:p>
        </p:txBody>
      </p:sp>
      <p:sp>
        <p:nvSpPr>
          <p:cNvPr id="9" name="Slide Number Placeholder 8"/>
          <p:cNvSpPr>
            <a:spLocks noGrp="1"/>
          </p:cNvSpPr>
          <p:nvPr>
            <p:ph type="sldNum" sz="quarter" idx="12"/>
          </p:nvPr>
        </p:nvSpPr>
        <p:spPr/>
        <p:txBody>
          <a:bodyPr/>
          <a:lstStyle/>
          <a:p>
            <a:fld id="{BEC4C65D-0CAC-4E2B-B373-48C435FD1E99}" type="slidenum">
              <a:rPr lang="en-IN" smtClean="0"/>
              <a:t>‹#›</a:t>
            </a:fld>
            <a:endParaRPr lang="en-IN"/>
          </a:p>
        </p:txBody>
      </p:sp>
    </p:spTree>
    <p:extLst>
      <p:ext uri="{BB962C8B-B14F-4D97-AF65-F5344CB8AC3E}">
        <p14:creationId xmlns:p14="http://schemas.microsoft.com/office/powerpoint/2010/main" val="306467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AFC3B76F-9622-4709-A91A-0C94543FD12D}" type="datetimeFigureOut">
              <a:rPr lang="en-IN" smtClean="0"/>
              <a:t>12-02-2024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EC4C65D-0CAC-4E2B-B373-48C435FD1E99}" type="slidenum">
              <a:rPr lang="en-IN" smtClean="0"/>
              <a:t>‹#›</a:t>
            </a:fld>
            <a:endParaRPr lang="en-IN"/>
          </a:p>
        </p:txBody>
      </p:sp>
    </p:spTree>
    <p:extLst>
      <p:ext uri="{BB962C8B-B14F-4D97-AF65-F5344CB8AC3E}">
        <p14:creationId xmlns:p14="http://schemas.microsoft.com/office/powerpoint/2010/main" val="3964097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AFC3B76F-9622-4709-A91A-0C94543FD12D}" type="datetimeFigureOut">
              <a:rPr lang="en-IN" smtClean="0"/>
              <a:t>12-02-2024</a:t>
            </a:fld>
            <a:endParaRPr lang="en-IN"/>
          </a:p>
        </p:txBody>
      </p:sp>
      <p:sp>
        <p:nvSpPr>
          <p:cNvPr id="5" name="Footer Placeholder 4"/>
          <p:cNvSpPr>
            <a:spLocks noGrp="1"/>
          </p:cNvSpPr>
          <p:nvPr>
            <p:ph type="ftr" sz="quarter" idx="11"/>
          </p:nvPr>
        </p:nvSpPr>
        <p:spPr/>
        <p:txBody>
          <a:bodyPr/>
          <a:lstStyle/>
          <a:p>
            <a:endParaRPr lang="en-IN"/>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EC4C65D-0CAC-4E2B-B373-48C435FD1E99}" type="slidenum">
              <a:rPr lang="en-IN" smtClean="0"/>
              <a:t>‹#›</a:t>
            </a:fld>
            <a:endParaRPr lang="en-IN"/>
          </a:p>
        </p:txBody>
      </p:sp>
    </p:spTree>
    <p:extLst>
      <p:ext uri="{BB962C8B-B14F-4D97-AF65-F5344CB8AC3E}">
        <p14:creationId xmlns:p14="http://schemas.microsoft.com/office/powerpoint/2010/main" val="347544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C3B76F-9622-4709-A91A-0C94543FD12D}" type="datetimeFigureOut">
              <a:rPr lang="en-IN" smtClean="0"/>
              <a:t>12-02-2024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EC4C65D-0CAC-4E2B-B373-48C435FD1E99}" type="slidenum">
              <a:rPr lang="en-IN" smtClean="0"/>
              <a:t>‹#›</a:t>
            </a:fld>
            <a:endParaRPr lang="en-IN"/>
          </a:p>
        </p:txBody>
      </p:sp>
    </p:spTree>
    <p:extLst>
      <p:ext uri="{BB962C8B-B14F-4D97-AF65-F5344CB8AC3E}">
        <p14:creationId xmlns:p14="http://schemas.microsoft.com/office/powerpoint/2010/main" val="2011085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C3B76F-9622-4709-A91A-0C94543FD12D}" type="datetimeFigureOut">
              <a:rPr lang="en-IN" smtClean="0"/>
              <a:t>12-02-2024</a:t>
            </a:fld>
            <a:endParaRPr lang="en-IN"/>
          </a:p>
        </p:txBody>
      </p:sp>
      <p:sp>
        <p:nvSpPr>
          <p:cNvPr id="5" name="Footer Placeholder 4"/>
          <p:cNvSpPr>
            <a:spLocks noGrp="1"/>
          </p:cNvSpPr>
          <p:nvPr>
            <p:ph type="ftr" sz="quarter" idx="11"/>
          </p:nvPr>
        </p:nvSpPr>
        <p:spPr/>
        <p:txBody>
          <a:bodyPr/>
          <a:lstStyle/>
          <a:p>
            <a:endParaRPr lang="en-IN"/>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EC4C65D-0CAC-4E2B-B373-48C435FD1E99}" type="slidenum">
              <a:rPr lang="en-IN" smtClean="0"/>
              <a:t>‹#›</a:t>
            </a:fld>
            <a:endParaRPr lang="en-IN"/>
          </a:p>
        </p:txBody>
      </p:sp>
    </p:spTree>
    <p:extLst>
      <p:ext uri="{BB962C8B-B14F-4D97-AF65-F5344CB8AC3E}">
        <p14:creationId xmlns:p14="http://schemas.microsoft.com/office/powerpoint/2010/main" val="158170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C3B76F-9622-4709-A91A-0C94543FD12D}" type="datetimeFigureOut">
              <a:rPr lang="en-IN" smtClean="0"/>
              <a:t>12-02-2024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EC4C65D-0CAC-4E2B-B373-48C435FD1E99}" type="slidenum">
              <a:rPr lang="en-IN" smtClean="0"/>
              <a:t>‹#›</a:t>
            </a:fld>
            <a:endParaRPr lang="en-IN"/>
          </a:p>
        </p:txBody>
      </p:sp>
    </p:spTree>
    <p:extLst>
      <p:ext uri="{BB962C8B-B14F-4D97-AF65-F5344CB8AC3E}">
        <p14:creationId xmlns:p14="http://schemas.microsoft.com/office/powerpoint/2010/main" val="2312883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C3B76F-9622-4709-A91A-0C94543FD12D}" type="datetimeFigureOut">
              <a:rPr lang="en-IN" smtClean="0"/>
              <a:t>12-02-2024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EC4C65D-0CAC-4E2B-B373-48C435FD1E99}" type="slidenum">
              <a:rPr lang="en-IN" smtClean="0"/>
              <a:t>‹#›</a:t>
            </a:fld>
            <a:endParaRPr lang="en-IN"/>
          </a:p>
        </p:txBody>
      </p:sp>
    </p:spTree>
    <p:extLst>
      <p:ext uri="{BB962C8B-B14F-4D97-AF65-F5344CB8AC3E}">
        <p14:creationId xmlns:p14="http://schemas.microsoft.com/office/powerpoint/2010/main" val="3532910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C3B76F-9622-4709-A91A-0C94543FD12D}" type="datetimeFigureOut">
              <a:rPr lang="en-IN" smtClean="0"/>
              <a:t>12-02-2024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EC4C65D-0CAC-4E2B-B373-48C435FD1E99}" type="slidenum">
              <a:rPr lang="en-IN" smtClean="0"/>
              <a:t>‹#›</a:t>
            </a:fld>
            <a:endParaRPr lang="en-IN"/>
          </a:p>
        </p:txBody>
      </p:sp>
    </p:spTree>
    <p:extLst>
      <p:ext uri="{BB962C8B-B14F-4D97-AF65-F5344CB8AC3E}">
        <p14:creationId xmlns:p14="http://schemas.microsoft.com/office/powerpoint/2010/main" val="3018280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3B76F-9622-4709-A91A-0C94543FD12D}" type="datetimeFigureOut">
              <a:rPr lang="en-IN" smtClean="0"/>
              <a:t>12-02-2024</a:t>
            </a:fld>
            <a:endParaRPr lang="en-IN"/>
          </a:p>
        </p:txBody>
      </p:sp>
      <p:sp>
        <p:nvSpPr>
          <p:cNvPr id="3" name="Footer Placeholder 2"/>
          <p:cNvSpPr>
            <a:spLocks noGrp="1"/>
          </p:cNvSpPr>
          <p:nvPr>
            <p:ph type="ftr" sz="quarter" idx="11"/>
          </p:nvPr>
        </p:nvSpPr>
        <p:spPr/>
        <p:txBody>
          <a:bodyPr/>
          <a:lstStyle/>
          <a:p>
            <a:endParaRPr lang="en-IN"/>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BEC4C65D-0CAC-4E2B-B373-48C435FD1E99}" type="slidenum">
              <a:rPr lang="en-IN" smtClean="0"/>
              <a:t>‹#›</a:t>
            </a:fld>
            <a:endParaRPr lang="en-IN"/>
          </a:p>
        </p:txBody>
      </p:sp>
    </p:spTree>
    <p:extLst>
      <p:ext uri="{BB962C8B-B14F-4D97-AF65-F5344CB8AC3E}">
        <p14:creationId xmlns:p14="http://schemas.microsoft.com/office/powerpoint/2010/main" val="734580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C3B76F-9622-4709-A91A-0C94543FD12D}" type="datetimeFigureOut">
              <a:rPr lang="en-IN" smtClean="0"/>
              <a:t>12-02-2024</a:t>
            </a:fld>
            <a:endParaRPr lang="en-IN"/>
          </a:p>
        </p:txBody>
      </p:sp>
      <p:sp>
        <p:nvSpPr>
          <p:cNvPr id="6" name="Footer Placeholder 5"/>
          <p:cNvSpPr>
            <a:spLocks noGrp="1"/>
          </p:cNvSpPr>
          <p:nvPr>
            <p:ph type="ftr" sz="quarter" idx="11"/>
          </p:nvPr>
        </p:nvSpPr>
        <p:spPr/>
        <p:txBody>
          <a:bodyPr/>
          <a:lstStyle/>
          <a:p>
            <a:endParaRPr lang="en-IN"/>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EC4C65D-0CAC-4E2B-B373-48C435FD1E99}" type="slidenum">
              <a:rPr lang="en-IN" smtClean="0"/>
              <a:t>‹#›</a:t>
            </a:fld>
            <a:endParaRPr lang="en-IN"/>
          </a:p>
        </p:txBody>
      </p:sp>
    </p:spTree>
    <p:extLst>
      <p:ext uri="{BB962C8B-B14F-4D97-AF65-F5344CB8AC3E}">
        <p14:creationId xmlns:p14="http://schemas.microsoft.com/office/powerpoint/2010/main" val="3646952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C3B76F-9622-4709-A91A-0C94543FD12D}" type="datetimeFigureOut">
              <a:rPr lang="en-IN" smtClean="0"/>
              <a:t>12-02-2024</a:t>
            </a:fld>
            <a:endParaRPr lang="en-IN"/>
          </a:p>
        </p:txBody>
      </p:sp>
      <p:sp>
        <p:nvSpPr>
          <p:cNvPr id="6" name="Footer Placeholder 5"/>
          <p:cNvSpPr>
            <a:spLocks noGrp="1"/>
          </p:cNvSpPr>
          <p:nvPr>
            <p:ph type="ftr" sz="quarter" idx="11"/>
          </p:nvPr>
        </p:nvSpPr>
        <p:spPr/>
        <p:txBody>
          <a:bodyPr/>
          <a:lstStyle/>
          <a:p>
            <a:endParaRPr lang="en-IN"/>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EC4C65D-0CAC-4E2B-B373-48C435FD1E99}" type="slidenum">
              <a:rPr lang="en-IN" smtClean="0"/>
              <a:t>‹#›</a:t>
            </a:fld>
            <a:endParaRPr lang="en-IN"/>
          </a:p>
        </p:txBody>
      </p:sp>
    </p:spTree>
    <p:extLst>
      <p:ext uri="{BB962C8B-B14F-4D97-AF65-F5344CB8AC3E}">
        <p14:creationId xmlns:p14="http://schemas.microsoft.com/office/powerpoint/2010/main" val="3352716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AFC3B76F-9622-4709-A91A-0C94543FD12D}" type="datetimeFigureOut">
              <a:rPr lang="en-IN" smtClean="0"/>
              <a:t>12-02-2024</a:t>
            </a:fld>
            <a:endParaRPr lang="en-IN"/>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IN"/>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BEC4C65D-0CAC-4E2B-B373-48C435FD1E99}" type="slidenum">
              <a:rPr lang="en-IN" smtClean="0"/>
              <a:t>‹#›</a:t>
            </a:fld>
            <a:endParaRPr lang="en-IN"/>
          </a:p>
        </p:txBody>
      </p:sp>
    </p:spTree>
    <p:extLst>
      <p:ext uri="{BB962C8B-B14F-4D97-AF65-F5344CB8AC3E}">
        <p14:creationId xmlns:p14="http://schemas.microsoft.com/office/powerpoint/2010/main" val="33981160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7.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3.jpg"/></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9C09-09C1-9B17-CA70-7FD6C1CCE465}"/>
              </a:ext>
            </a:extLst>
          </p:cNvPr>
          <p:cNvSpPr>
            <a:spLocks noGrp="1"/>
          </p:cNvSpPr>
          <p:nvPr>
            <p:ph type="ctrTitle"/>
          </p:nvPr>
        </p:nvSpPr>
        <p:spPr>
          <a:xfrm>
            <a:off x="1793289" y="2099733"/>
            <a:ext cx="8187324" cy="1513479"/>
          </a:xfrm>
        </p:spPr>
        <p:txBody>
          <a:bodyPr/>
          <a:lstStyle/>
          <a:p>
            <a:r>
              <a:rPr lang="en-US" dirty="0"/>
              <a:t>CARDIAC AMYLOIDOSIS</a:t>
            </a:r>
            <a:endParaRPr lang="en-IN" dirty="0"/>
          </a:p>
        </p:txBody>
      </p:sp>
      <p:sp>
        <p:nvSpPr>
          <p:cNvPr id="3" name="Subtitle 2">
            <a:extLst>
              <a:ext uri="{FF2B5EF4-FFF2-40B4-BE49-F238E27FC236}">
                <a16:creationId xmlns:a16="http://schemas.microsoft.com/office/drawing/2014/main" id="{18A9A762-B596-84D8-3110-64523C8EE3CA}"/>
              </a:ext>
            </a:extLst>
          </p:cNvPr>
          <p:cNvSpPr>
            <a:spLocks noGrp="1"/>
          </p:cNvSpPr>
          <p:nvPr>
            <p:ph type="subTitle" idx="1"/>
          </p:nvPr>
        </p:nvSpPr>
        <p:spPr>
          <a:xfrm>
            <a:off x="7909087" y="4977352"/>
            <a:ext cx="3667027" cy="1245909"/>
          </a:xfrm>
        </p:spPr>
        <p:txBody>
          <a:bodyPr>
            <a:normAutofit fontScale="85000" lnSpcReduction="20000"/>
          </a:bodyPr>
          <a:lstStyle/>
          <a:p>
            <a:r>
              <a:rPr lang="en-IN" dirty="0"/>
              <a:t>CHAIR PERSON – DR.SAM JACOB</a:t>
            </a:r>
          </a:p>
          <a:p>
            <a:r>
              <a:rPr lang="en-IN" dirty="0"/>
              <a:t>ASST PROFESSOR</a:t>
            </a:r>
          </a:p>
          <a:p>
            <a:r>
              <a:rPr lang="en-IN" dirty="0"/>
              <a:t>PRESENTER - DR.HARIKISHORE </a:t>
            </a:r>
          </a:p>
          <a:p>
            <a:r>
              <a:rPr lang="en-IN" dirty="0"/>
              <a:t>SR CARDIOLOGY</a:t>
            </a:r>
          </a:p>
          <a:p>
            <a:endParaRPr lang="en-IN" dirty="0"/>
          </a:p>
        </p:txBody>
      </p:sp>
    </p:spTree>
    <p:extLst>
      <p:ext uri="{BB962C8B-B14F-4D97-AF65-F5344CB8AC3E}">
        <p14:creationId xmlns:p14="http://schemas.microsoft.com/office/powerpoint/2010/main" val="2829703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What are the numbers in India?</a:t>
            </a:r>
          </a:p>
        </p:txBody>
      </p:sp>
      <p:pic>
        <p:nvPicPr>
          <p:cNvPr id="5" name="Content Placeholder 4"/>
          <p:cNvPicPr>
            <a:picLocks noGrp="1" noChangeAspect="1"/>
          </p:cNvPicPr>
          <p:nvPr>
            <p:ph idx="1"/>
          </p:nvPr>
        </p:nvPicPr>
        <p:blipFill>
          <a:blip r:embed="rId2"/>
          <a:stretch>
            <a:fillRect/>
          </a:stretch>
        </p:blipFill>
        <p:spPr>
          <a:xfrm>
            <a:off x="941033" y="2130424"/>
            <a:ext cx="5962650" cy="2352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941033" y="4483099"/>
            <a:ext cx="10412767" cy="2308324"/>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Limited data exists on patients with cardiac amyloidosis (CA) in India, due to under-diagnosis and late presentation.</a:t>
            </a:r>
          </a:p>
          <a:p>
            <a:pPr marL="285750" lvl="0" indent="-285750" algn="just" defTabSz="914400">
              <a:buFont typeface="Wingdings" panose="05000000000000000000" pitchFamily="2" charset="2"/>
              <a:buChar char="ü"/>
              <a:defRPr/>
            </a:pPr>
            <a:r>
              <a:rPr lang="en-US" dirty="0">
                <a:solidFill>
                  <a:prstClr val="black"/>
                </a:solidFill>
                <a:latin typeface="Calibri" panose="020F0502020204030204" pitchFamily="34" charset="0"/>
                <a:cs typeface="Calibri" panose="020F0502020204030204" pitchFamily="34" charset="0"/>
              </a:rPr>
              <a:t>Single </a:t>
            </a:r>
            <a:r>
              <a:rPr lang="en-US" dirty="0" err="1">
                <a:solidFill>
                  <a:prstClr val="black"/>
                </a:solidFill>
                <a:latin typeface="Calibri" panose="020F0502020204030204" pitchFamily="34" charset="0"/>
                <a:cs typeface="Calibri" panose="020F0502020204030204" pitchFamily="34" charset="0"/>
              </a:rPr>
              <a:t>centre</a:t>
            </a:r>
            <a:r>
              <a:rPr lang="en-US" dirty="0">
                <a:solidFill>
                  <a:prstClr val="black"/>
                </a:solidFill>
                <a:latin typeface="Calibri" panose="020F0502020204030204" pitchFamily="34" charset="0"/>
                <a:cs typeface="Calibri" panose="020F0502020204030204" pitchFamily="34" charset="0"/>
              </a:rPr>
              <a:t> data from </a:t>
            </a:r>
            <a:r>
              <a:rPr lang="en-US" b="1" dirty="0">
                <a:solidFill>
                  <a:prstClr val="black"/>
                </a:solidFill>
                <a:latin typeface="Calibri" panose="020F0502020204030204" pitchFamily="34" charset="0"/>
                <a:cs typeface="Calibri" panose="020F0502020204030204" pitchFamily="34" charset="0"/>
              </a:rPr>
              <a:t>13 patients </a:t>
            </a:r>
            <a:r>
              <a:rPr lang="en-US" dirty="0">
                <a:solidFill>
                  <a:prstClr val="black"/>
                </a:solidFill>
                <a:latin typeface="Calibri" panose="020F0502020204030204" pitchFamily="34" charset="0"/>
                <a:cs typeface="Calibri" panose="020F0502020204030204" pitchFamily="34" charset="0"/>
              </a:rPr>
              <a:t>over a 4 year period with a median age of 65 years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the end of the follow up period,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46% patients died, with 30% of the overall cohort dead within six months.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Among the survivors,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71% continue to have NYHA grade III/IV symptoms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dirty="0">
              <a:solidFill>
                <a:prstClr val="black"/>
              </a:solidFill>
              <a:latin typeface="Calibri" panose="020F0502020204030204"/>
            </a:endParaRPr>
          </a:p>
          <a:p>
            <a:pPr lvl="0" algn="just" defTabSz="914400">
              <a:defRPr/>
            </a:pPr>
            <a:r>
              <a:rPr lang="en-US" i="1" dirty="0">
                <a:solidFill>
                  <a:prstClr val="black"/>
                </a:solidFill>
              </a:rPr>
              <a:t>			</a:t>
            </a:r>
            <a:r>
              <a:rPr lang="en-US" i="1" dirty="0">
                <a:solidFill>
                  <a:prstClr val="black"/>
                </a:solidFill>
                <a:latin typeface="Calibri" panose="020F0502020204030204" pitchFamily="34" charset="0"/>
                <a:cs typeface="Calibri" panose="020F0502020204030204" pitchFamily="34" charset="0"/>
              </a:rPr>
              <a:t>Mohan B, Singh S, Tandon R et al, Indian Heart J. 2023 Jan-Feb;75(1):73-76 </a:t>
            </a:r>
            <a:endParaRPr kumimoji="0" lang="en-IN" sz="1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795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1000"/>
                                        <p:tgtEl>
                                          <p:spTgt spid="7">
                                            <p:txEl>
                                              <p:pRg st="0" end="0"/>
                                            </p:txEl>
                                          </p:spTgt>
                                        </p:tgtEl>
                                      </p:cBhvr>
                                    </p:animEffect>
                                    <p:anim calcmode="lin" valueType="num">
                                      <p:cBhvr>
                                        <p:cTn id="2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1000"/>
                                        <p:tgtEl>
                                          <p:spTgt spid="7">
                                            <p:txEl>
                                              <p:pRg st="1" end="1"/>
                                            </p:txEl>
                                          </p:spTgt>
                                        </p:tgtEl>
                                      </p:cBhvr>
                                    </p:animEffect>
                                    <p:anim calcmode="lin" valueType="num">
                                      <p:cBhvr>
                                        <p:cTn id="2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1000"/>
                                        <p:tgtEl>
                                          <p:spTgt spid="7">
                                            <p:txEl>
                                              <p:pRg st="2" end="2"/>
                                            </p:txEl>
                                          </p:spTgt>
                                        </p:tgtEl>
                                      </p:cBhvr>
                                    </p:animEffect>
                                    <p:anim calcmode="lin" valueType="num">
                                      <p:cBhvr>
                                        <p:cTn id="3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fade">
                                      <p:cBhvr>
                                        <p:cTn id="37" dur="1000"/>
                                        <p:tgtEl>
                                          <p:spTgt spid="7">
                                            <p:txEl>
                                              <p:pRg st="3" end="3"/>
                                            </p:txEl>
                                          </p:spTgt>
                                        </p:tgtEl>
                                      </p:cBhvr>
                                    </p:animEffect>
                                    <p:anim calcmode="lin" valueType="num">
                                      <p:cBhvr>
                                        <p:cTn id="3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202876-F2AF-C8D1-1580-91E88D966053}"/>
              </a:ext>
            </a:extLst>
          </p:cNvPr>
          <p:cNvSpPr>
            <a:spLocks noGrp="1"/>
          </p:cNvSpPr>
          <p:nvPr>
            <p:ph idx="4294967295"/>
          </p:nvPr>
        </p:nvSpPr>
        <p:spPr>
          <a:xfrm>
            <a:off x="0" y="365125"/>
            <a:ext cx="10515600" cy="6257925"/>
          </a:xfrm>
        </p:spPr>
        <p:txBody>
          <a:bodyPr>
            <a:normAutofit/>
          </a:bodyPr>
          <a:lstStyle/>
          <a:p>
            <a:endParaRPr lang="en-US" dirty="0"/>
          </a:p>
          <a:p>
            <a:endParaRPr lang="en-US" dirty="0"/>
          </a:p>
          <a:p>
            <a:pPr marL="0" indent="0">
              <a:buNone/>
            </a:pPr>
            <a:endParaRPr lang="en-US" dirty="0"/>
          </a:p>
          <a:p>
            <a:pPr marL="0" indent="0">
              <a:buNone/>
            </a:pPr>
            <a:endParaRPr lang="en-US" sz="1600" dirty="0">
              <a:latin typeface="+mn-lt"/>
            </a:endParaRPr>
          </a:p>
          <a:p>
            <a:endParaRPr lang="en-US" sz="1600" dirty="0">
              <a:latin typeface="+mn-lt"/>
            </a:endParaRPr>
          </a:p>
          <a:p>
            <a:endParaRPr lang="en-US" sz="1600" dirty="0"/>
          </a:p>
          <a:p>
            <a:endParaRPr lang="en-US" sz="1600" dirty="0">
              <a:latin typeface="+mn-lt"/>
            </a:endParaRPr>
          </a:p>
          <a:p>
            <a:pPr>
              <a:lnSpc>
                <a:spcPct val="150000"/>
              </a:lnSpc>
            </a:pPr>
            <a:r>
              <a:rPr lang="en-US" sz="1600" dirty="0">
                <a:latin typeface="+mn-lt"/>
              </a:rPr>
              <a:t>Medical records were screened starting from </a:t>
            </a:r>
            <a:r>
              <a:rPr lang="en-US" sz="1600" b="1" dirty="0">
                <a:latin typeface="+mn-lt"/>
              </a:rPr>
              <a:t>1987 up to 2019 </a:t>
            </a:r>
            <a:r>
              <a:rPr lang="en-US" sz="1600" dirty="0">
                <a:latin typeface="+mn-lt"/>
              </a:rPr>
              <a:t>and patients with histopathological diagnosis of CA were identified</a:t>
            </a:r>
          </a:p>
          <a:p>
            <a:pPr>
              <a:lnSpc>
                <a:spcPct val="150000"/>
              </a:lnSpc>
            </a:pPr>
            <a:r>
              <a:rPr lang="en-US" sz="1600" b="1" dirty="0">
                <a:latin typeface="+mn-lt"/>
              </a:rPr>
              <a:t>40 patients were enrolled</a:t>
            </a:r>
            <a:r>
              <a:rPr lang="en-US" sz="1600" dirty="0">
                <a:latin typeface="+mn-lt"/>
              </a:rPr>
              <a:t>, out of which 26 (65%) were males</a:t>
            </a:r>
          </a:p>
          <a:p>
            <a:pPr>
              <a:lnSpc>
                <a:spcPct val="150000"/>
              </a:lnSpc>
            </a:pPr>
            <a:r>
              <a:rPr lang="en-US" sz="1600" dirty="0">
                <a:latin typeface="+mn-lt"/>
              </a:rPr>
              <a:t>Median age at presentation was 51 years with a range of 33–65 years</a:t>
            </a:r>
          </a:p>
          <a:p>
            <a:pPr>
              <a:lnSpc>
                <a:spcPct val="150000"/>
              </a:lnSpc>
            </a:pPr>
            <a:r>
              <a:rPr lang="en-US" sz="1600" dirty="0">
                <a:latin typeface="+mn-lt"/>
              </a:rPr>
              <a:t>Median survival from diagnosis was </a:t>
            </a:r>
            <a:r>
              <a:rPr lang="en-US" sz="1600" b="1" dirty="0">
                <a:latin typeface="+mn-lt"/>
              </a:rPr>
              <a:t>2.1 years</a:t>
            </a:r>
          </a:p>
          <a:p>
            <a:pPr marL="0" indent="0">
              <a:buNone/>
            </a:pPr>
            <a:endParaRPr lang="en-US" sz="1600" dirty="0">
              <a:latin typeface="+mn-lt"/>
            </a:endParaRPr>
          </a:p>
          <a:p>
            <a:pPr marL="0" indent="0">
              <a:buNone/>
            </a:pPr>
            <a:r>
              <a:rPr lang="en-IN" dirty="0"/>
              <a:t>				</a:t>
            </a:r>
          </a:p>
          <a:p>
            <a:pPr marL="0" indent="0">
              <a:buNone/>
            </a:pPr>
            <a:r>
              <a:rPr lang="en-IN" sz="1500" i="1" dirty="0">
                <a:latin typeface="+mn-lt"/>
              </a:rPr>
              <a:t>					</a:t>
            </a:r>
            <a:r>
              <a:rPr lang="en-US" sz="1500" i="1" dirty="0">
                <a:latin typeface="+mn-lt"/>
              </a:rPr>
              <a:t>Journal of the Practice of Cardiovascular Sciences 7(2):p 121-127, May–Aug 2021.</a:t>
            </a:r>
            <a:endParaRPr lang="en-IN" i="1" dirty="0"/>
          </a:p>
          <a:p>
            <a:endParaRPr lang="en-IN" dirty="0"/>
          </a:p>
          <a:p>
            <a:endParaRPr lang="en-IN" dirty="0"/>
          </a:p>
        </p:txBody>
      </p:sp>
      <p:pic>
        <p:nvPicPr>
          <p:cNvPr id="5" name="Picture 4">
            <a:extLst>
              <a:ext uri="{FF2B5EF4-FFF2-40B4-BE49-F238E27FC236}">
                <a16:creationId xmlns:a16="http://schemas.microsoft.com/office/drawing/2014/main" id="{40E826E0-5DAF-BF3D-F4C9-8938571DFD91}"/>
              </a:ext>
            </a:extLst>
          </p:cNvPr>
          <p:cNvPicPr>
            <a:picLocks noChangeAspect="1"/>
          </p:cNvPicPr>
          <p:nvPr/>
        </p:nvPicPr>
        <p:blipFill>
          <a:blip r:embed="rId2"/>
          <a:stretch>
            <a:fillRect/>
          </a:stretch>
        </p:blipFill>
        <p:spPr>
          <a:xfrm>
            <a:off x="142875" y="365125"/>
            <a:ext cx="10267950" cy="2019300"/>
          </a:xfrm>
          <a:prstGeom prst="rect">
            <a:avLst/>
          </a:prstGeom>
        </p:spPr>
      </p:pic>
    </p:spTree>
    <p:extLst>
      <p:ext uri="{BB962C8B-B14F-4D97-AF65-F5344CB8AC3E}">
        <p14:creationId xmlns:p14="http://schemas.microsoft.com/office/powerpoint/2010/main" val="172700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fade">
                                      <p:cBhvr>
                                        <p:cTn id="32" dur="500"/>
                                        <p:tgtEl>
                                          <p:spTgt spid="3">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Effect transition="in" filter="fade">
                                      <p:cBhvr>
                                        <p:cTn id="37"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53C42-A55A-C5A0-58E7-F0018AA34F4B}"/>
              </a:ext>
            </a:extLst>
          </p:cNvPr>
          <p:cNvSpPr>
            <a:spLocks noGrp="1"/>
          </p:cNvSpPr>
          <p:nvPr>
            <p:ph type="ctrTitle"/>
          </p:nvPr>
        </p:nvSpPr>
        <p:spPr>
          <a:xfrm>
            <a:off x="1154955" y="2099733"/>
            <a:ext cx="8825658" cy="1691032"/>
          </a:xfrm>
        </p:spPr>
        <p:txBody>
          <a:bodyPr/>
          <a:lstStyle/>
          <a:p>
            <a:r>
              <a:rPr lang="en-US" dirty="0"/>
              <a:t>				PATHOBIOLOGY</a:t>
            </a:r>
            <a:endParaRPr lang="en-IN" dirty="0"/>
          </a:p>
        </p:txBody>
      </p:sp>
      <p:sp>
        <p:nvSpPr>
          <p:cNvPr id="3" name="Subtitle 2">
            <a:extLst>
              <a:ext uri="{FF2B5EF4-FFF2-40B4-BE49-F238E27FC236}">
                <a16:creationId xmlns:a16="http://schemas.microsoft.com/office/drawing/2014/main" id="{1936FAAB-5E05-FEB2-B374-679E3890FB4F}"/>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273335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87EBD-403D-F280-5144-47C6B5D425D1}"/>
              </a:ext>
            </a:extLst>
          </p:cNvPr>
          <p:cNvSpPr>
            <a:spLocks noGrp="1"/>
          </p:cNvSpPr>
          <p:nvPr>
            <p:ph type="title"/>
          </p:nvPr>
        </p:nvSpPr>
        <p:spPr/>
        <p:txBody>
          <a:bodyPr/>
          <a:lstStyle/>
          <a:p>
            <a:r>
              <a:rPr lang="en-US" dirty="0"/>
              <a:t>AMYLOIDOSIS</a:t>
            </a:r>
            <a:endParaRPr lang="en-IN" dirty="0"/>
          </a:p>
        </p:txBody>
      </p:sp>
      <p:sp>
        <p:nvSpPr>
          <p:cNvPr id="3" name="Text Placeholder 2">
            <a:extLst>
              <a:ext uri="{FF2B5EF4-FFF2-40B4-BE49-F238E27FC236}">
                <a16:creationId xmlns:a16="http://schemas.microsoft.com/office/drawing/2014/main" id="{CE26FCB7-9D39-A92E-249D-D7FB2E108419}"/>
              </a:ext>
            </a:extLst>
          </p:cNvPr>
          <p:cNvSpPr>
            <a:spLocks noGrp="1"/>
          </p:cNvSpPr>
          <p:nvPr>
            <p:ph type="body" idx="1"/>
          </p:nvPr>
        </p:nvSpPr>
        <p:spPr/>
        <p:txBody>
          <a:bodyPr/>
          <a:lstStyle/>
          <a:p>
            <a:r>
              <a:rPr lang="en-US" dirty="0"/>
              <a:t>AL Amyloidosis</a:t>
            </a:r>
            <a:endParaRPr lang="en-IN" dirty="0"/>
          </a:p>
        </p:txBody>
      </p:sp>
      <p:sp>
        <p:nvSpPr>
          <p:cNvPr id="4" name="Content Placeholder 3">
            <a:extLst>
              <a:ext uri="{FF2B5EF4-FFF2-40B4-BE49-F238E27FC236}">
                <a16:creationId xmlns:a16="http://schemas.microsoft.com/office/drawing/2014/main" id="{BC6D5106-0205-EA16-66D2-2F76ECC44C9F}"/>
              </a:ext>
            </a:extLst>
          </p:cNvPr>
          <p:cNvSpPr>
            <a:spLocks noGrp="1"/>
          </p:cNvSpPr>
          <p:nvPr>
            <p:ph sz="half" idx="2"/>
          </p:nvPr>
        </p:nvSpPr>
        <p:spPr/>
        <p:txBody>
          <a:bodyPr/>
          <a:lstStyle/>
          <a:p>
            <a:r>
              <a:rPr lang="en-US" b="1" dirty="0"/>
              <a:t>Protein : </a:t>
            </a:r>
            <a:r>
              <a:rPr lang="en-US" dirty="0"/>
              <a:t>Immunoglobulin light chain</a:t>
            </a:r>
          </a:p>
          <a:p>
            <a:endParaRPr lang="en-US" dirty="0"/>
          </a:p>
          <a:p>
            <a:r>
              <a:rPr lang="en-US" b="1" dirty="0"/>
              <a:t>Protein factory: </a:t>
            </a:r>
            <a:r>
              <a:rPr lang="en-US" dirty="0"/>
              <a:t>Plasma cells in bone marrow</a:t>
            </a:r>
            <a:endParaRPr lang="en-IN" dirty="0"/>
          </a:p>
        </p:txBody>
      </p:sp>
      <p:sp>
        <p:nvSpPr>
          <p:cNvPr id="5" name="Text Placeholder 4">
            <a:extLst>
              <a:ext uri="{FF2B5EF4-FFF2-40B4-BE49-F238E27FC236}">
                <a16:creationId xmlns:a16="http://schemas.microsoft.com/office/drawing/2014/main" id="{904C4545-D3F7-043F-D09E-801259BB74A4}"/>
              </a:ext>
            </a:extLst>
          </p:cNvPr>
          <p:cNvSpPr>
            <a:spLocks noGrp="1"/>
          </p:cNvSpPr>
          <p:nvPr>
            <p:ph type="body" sz="quarter" idx="3"/>
          </p:nvPr>
        </p:nvSpPr>
        <p:spPr/>
        <p:txBody>
          <a:bodyPr/>
          <a:lstStyle/>
          <a:p>
            <a:r>
              <a:rPr lang="en-US" dirty="0"/>
              <a:t>ATTR Amyloidosis</a:t>
            </a:r>
            <a:endParaRPr lang="en-IN" dirty="0"/>
          </a:p>
        </p:txBody>
      </p:sp>
      <p:sp>
        <p:nvSpPr>
          <p:cNvPr id="6" name="Content Placeholder 5">
            <a:extLst>
              <a:ext uri="{FF2B5EF4-FFF2-40B4-BE49-F238E27FC236}">
                <a16:creationId xmlns:a16="http://schemas.microsoft.com/office/drawing/2014/main" id="{05731284-B330-91F2-81E4-7B11DFDABCBF}"/>
              </a:ext>
            </a:extLst>
          </p:cNvPr>
          <p:cNvSpPr>
            <a:spLocks noGrp="1"/>
          </p:cNvSpPr>
          <p:nvPr>
            <p:ph sz="quarter" idx="4"/>
          </p:nvPr>
        </p:nvSpPr>
        <p:spPr/>
        <p:txBody>
          <a:bodyPr/>
          <a:lstStyle/>
          <a:p>
            <a:r>
              <a:rPr lang="en-US" b="1" dirty="0"/>
              <a:t>Protein: </a:t>
            </a:r>
            <a:r>
              <a:rPr lang="en-US" dirty="0"/>
              <a:t>Transthyretin</a:t>
            </a:r>
          </a:p>
          <a:p>
            <a:endParaRPr lang="en-US" dirty="0"/>
          </a:p>
          <a:p>
            <a:r>
              <a:rPr lang="en-US" b="1" dirty="0"/>
              <a:t>Protein factory: </a:t>
            </a:r>
            <a:r>
              <a:rPr lang="en-US" dirty="0"/>
              <a:t>Liver</a:t>
            </a:r>
            <a:endParaRPr lang="en-IN" dirty="0"/>
          </a:p>
        </p:txBody>
      </p:sp>
    </p:spTree>
    <p:extLst>
      <p:ext uri="{BB962C8B-B14F-4D97-AF65-F5344CB8AC3E}">
        <p14:creationId xmlns:p14="http://schemas.microsoft.com/office/powerpoint/2010/main" val="266810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5" grpId="0" build="p"/>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liver and liver&#10;&#10;Description automatically generated">
            <a:extLst>
              <a:ext uri="{FF2B5EF4-FFF2-40B4-BE49-F238E27FC236}">
                <a16:creationId xmlns:a16="http://schemas.microsoft.com/office/drawing/2014/main" id="{9C9971FB-AFD1-08B5-B5AB-94C2480EA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779" y="0"/>
            <a:ext cx="8220722" cy="6858000"/>
          </a:xfrm>
          <a:prstGeom prst="rect">
            <a:avLst/>
          </a:prstGeom>
        </p:spPr>
      </p:pic>
      <p:sp>
        <p:nvSpPr>
          <p:cNvPr id="5" name="TextBox 4">
            <a:extLst>
              <a:ext uri="{FF2B5EF4-FFF2-40B4-BE49-F238E27FC236}">
                <a16:creationId xmlns:a16="http://schemas.microsoft.com/office/drawing/2014/main" id="{197D7AC9-764A-1459-51B2-5AE8F26D1812}"/>
              </a:ext>
            </a:extLst>
          </p:cNvPr>
          <p:cNvSpPr txBox="1"/>
          <p:nvPr/>
        </p:nvSpPr>
        <p:spPr>
          <a:xfrm>
            <a:off x="69132" y="2961777"/>
            <a:ext cx="1757779" cy="646331"/>
          </a:xfrm>
          <a:prstGeom prst="rect">
            <a:avLst/>
          </a:prstGeom>
          <a:noFill/>
        </p:spPr>
        <p:txBody>
          <a:bodyPr wrap="square">
            <a:spAutoFit/>
          </a:bodyPr>
          <a:lstStyle/>
          <a:p>
            <a:pPr algn="ctr"/>
            <a:r>
              <a:rPr lang="en-US" sz="1800" b="1" cap="none" spc="0" dirty="0">
                <a:ln w="0"/>
                <a:solidFill>
                  <a:schemeClr val="tx1"/>
                </a:solidFill>
                <a:effectLst>
                  <a:outerShdw blurRad="38100" dist="19050" dir="2700000" algn="tl" rotWithShape="0">
                    <a:schemeClr val="dk1">
                      <a:alpha val="40000"/>
                    </a:schemeClr>
                  </a:outerShdw>
                </a:effectLst>
              </a:rPr>
              <a:t>AL AMYLOIDOSIS</a:t>
            </a:r>
          </a:p>
        </p:txBody>
      </p:sp>
      <p:sp>
        <p:nvSpPr>
          <p:cNvPr id="6" name="Rectangle 5">
            <a:extLst>
              <a:ext uri="{FF2B5EF4-FFF2-40B4-BE49-F238E27FC236}">
                <a16:creationId xmlns:a16="http://schemas.microsoft.com/office/drawing/2014/main" id="{0702049A-AC0D-BC66-D0E1-460D58F51DD1}"/>
              </a:ext>
            </a:extLst>
          </p:cNvPr>
          <p:cNvSpPr/>
          <p:nvPr/>
        </p:nvSpPr>
        <p:spPr>
          <a:xfrm flipH="1">
            <a:off x="9978500" y="2967335"/>
            <a:ext cx="2144368" cy="646331"/>
          </a:xfrm>
          <a:prstGeom prst="rect">
            <a:avLst/>
          </a:prstGeom>
          <a:noFill/>
        </p:spPr>
        <p:txBody>
          <a:bodyPr wrap="squar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rPr>
              <a:t>ATTR AMYLOIDOSIS</a:t>
            </a:r>
          </a:p>
        </p:txBody>
      </p:sp>
    </p:spTree>
    <p:extLst>
      <p:ext uri="{BB962C8B-B14F-4D97-AF65-F5344CB8AC3E}">
        <p14:creationId xmlns:p14="http://schemas.microsoft.com/office/powerpoint/2010/main" val="88212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iagram of a human heart&#10;&#10;Description automatically generated">
            <a:extLst>
              <a:ext uri="{FF2B5EF4-FFF2-40B4-BE49-F238E27FC236}">
                <a16:creationId xmlns:a16="http://schemas.microsoft.com/office/drawing/2014/main" id="{91B040F9-1C67-EA7E-C748-E783961A177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282106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2884"/>
            <a:ext cx="8761413" cy="991454"/>
          </a:xfrm>
        </p:spPr>
        <p:txBody>
          <a:bodyPr/>
          <a:lstStyle/>
          <a:p>
            <a:r>
              <a:rPr lang="en-US" b="1" u="sng" dirty="0">
                <a:solidFill>
                  <a:schemeClr val="tx1">
                    <a:lumMod val="95000"/>
                    <a:lumOff val="5000"/>
                  </a:schemeClr>
                </a:solidFill>
                <a:cs typeface="Calibri" panose="020F0502020204030204" pitchFamily="34" charset="0"/>
              </a:rPr>
              <a:t>How does this condition affect heart?</a:t>
            </a:r>
            <a:endParaRPr lang="en-IN" b="1" u="sng" dirty="0">
              <a:solidFill>
                <a:schemeClr val="tx1">
                  <a:lumMod val="95000"/>
                  <a:lumOff val="5000"/>
                </a:schemeClr>
              </a:solidFill>
              <a:cs typeface="Calibri" panose="020F0502020204030204" pitchFamily="34" charset="0"/>
            </a:endParaRP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004216803"/>
              </p:ext>
            </p:extLst>
          </p:nvPr>
        </p:nvGraphicFramePr>
        <p:xfrm>
          <a:off x="0" y="1825625"/>
          <a:ext cx="11353800" cy="1374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6596390"/>
            <a:ext cx="12192000"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prstClr val="black"/>
                </a:solidFill>
                <a:effectLst/>
                <a:uLnTx/>
                <a:uFillTx/>
                <a:latin typeface="Calibri" panose="020F0502020204030204"/>
                <a:ea typeface="+mn-ea"/>
                <a:cs typeface="+mn-cs"/>
              </a:rPr>
              <a:t>Libby P, </a:t>
            </a:r>
            <a:r>
              <a:rPr kumimoji="0" lang="en-IN" sz="1100" b="0" i="0" u="none" strike="noStrike" kern="1200" cap="none" spc="0" normalizeH="0" baseline="0" noProof="0" dirty="0" err="1">
                <a:ln>
                  <a:noFill/>
                </a:ln>
                <a:solidFill>
                  <a:prstClr val="black"/>
                </a:solidFill>
                <a:effectLst/>
                <a:uLnTx/>
                <a:uFillTx/>
                <a:latin typeface="Calibri" panose="020F0502020204030204"/>
                <a:ea typeface="+mn-ea"/>
                <a:cs typeface="+mn-cs"/>
              </a:rPr>
              <a:t>Bonow</a:t>
            </a:r>
            <a:r>
              <a:rPr kumimoji="0" lang="en-IN" sz="1100" b="0" i="0" u="none" strike="noStrike" kern="1200" cap="none" spc="0" normalizeH="0" baseline="0" noProof="0" dirty="0">
                <a:ln>
                  <a:noFill/>
                </a:ln>
                <a:solidFill>
                  <a:prstClr val="black"/>
                </a:solidFill>
                <a:effectLst/>
                <a:uLnTx/>
                <a:uFillTx/>
                <a:latin typeface="Calibri" panose="020F0502020204030204"/>
                <a:ea typeface="+mn-ea"/>
                <a:cs typeface="+mn-cs"/>
              </a:rPr>
              <a:t> RO, Mann DL, </a:t>
            </a:r>
            <a:r>
              <a:rPr kumimoji="0" lang="en-IN" sz="1100" b="0" i="0" u="none" strike="noStrike" kern="1200" cap="none" spc="0" normalizeH="0" baseline="0" noProof="0" dirty="0" err="1">
                <a:ln>
                  <a:noFill/>
                </a:ln>
                <a:solidFill>
                  <a:prstClr val="black"/>
                </a:solidFill>
                <a:effectLst/>
                <a:uLnTx/>
                <a:uFillTx/>
                <a:latin typeface="Calibri" panose="020F0502020204030204"/>
                <a:ea typeface="+mn-ea"/>
                <a:cs typeface="+mn-cs"/>
              </a:rPr>
              <a:t>Tomaselli</a:t>
            </a:r>
            <a:r>
              <a:rPr kumimoji="0" lang="en-IN" sz="1100" b="0" i="0" u="none" strike="noStrike" kern="1200" cap="none" spc="0" normalizeH="0" baseline="0" noProof="0" dirty="0">
                <a:ln>
                  <a:noFill/>
                </a:ln>
                <a:solidFill>
                  <a:prstClr val="black"/>
                </a:solidFill>
                <a:effectLst/>
                <a:uLnTx/>
                <a:uFillTx/>
                <a:latin typeface="Calibri" panose="020F0502020204030204"/>
                <a:ea typeface="+mn-ea"/>
                <a:cs typeface="+mn-cs"/>
              </a:rPr>
              <a:t> GF, Bhatt DL, Solomon SD, eds. </a:t>
            </a:r>
            <a:r>
              <a:rPr kumimoji="0" lang="en-IN" sz="1100" b="0" i="0" u="none" strike="noStrike" kern="1200" cap="none" spc="0" normalizeH="0" baseline="0" noProof="0" dirty="0" err="1">
                <a:ln>
                  <a:noFill/>
                </a:ln>
                <a:solidFill>
                  <a:prstClr val="black"/>
                </a:solidFill>
                <a:effectLst/>
                <a:uLnTx/>
                <a:uFillTx/>
                <a:latin typeface="Calibri" panose="020F0502020204030204"/>
                <a:ea typeface="+mn-ea"/>
                <a:cs typeface="+mn-cs"/>
              </a:rPr>
              <a:t>Braunwald's</a:t>
            </a:r>
            <a:r>
              <a:rPr kumimoji="0" lang="en-IN" sz="1100" b="0" i="0" u="none" strike="noStrike" kern="1200" cap="none" spc="0" normalizeH="0" baseline="0" noProof="0" dirty="0">
                <a:ln>
                  <a:noFill/>
                </a:ln>
                <a:solidFill>
                  <a:prstClr val="black"/>
                </a:solidFill>
                <a:effectLst/>
                <a:uLnTx/>
                <a:uFillTx/>
                <a:latin typeface="Calibri" panose="020F0502020204030204"/>
                <a:ea typeface="+mn-ea"/>
                <a:cs typeface="+mn-cs"/>
              </a:rPr>
              <a:t> Heart Disease: A Textbook of Cardiovascular Medicine. 12th ed. Philadelphia, PA: Elsevier; 2022:chap 52.</a:t>
            </a:r>
          </a:p>
        </p:txBody>
      </p:sp>
      <p:sp>
        <p:nvSpPr>
          <p:cNvPr id="6" name="Rectangle 5"/>
          <p:cNvSpPr/>
          <p:nvPr/>
        </p:nvSpPr>
        <p:spPr>
          <a:xfrm>
            <a:off x="4593024" y="3244334"/>
            <a:ext cx="300595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343536"/>
                </a:solidFill>
                <a:effectLst/>
                <a:uLnTx/>
                <a:uFillTx/>
                <a:latin typeface="Source Sans Pro"/>
                <a:ea typeface="+mn-ea"/>
                <a:cs typeface="+mn-cs"/>
              </a:rPr>
              <a:t>Thickening of heart walls</a:t>
            </a:r>
            <a:r>
              <a:rPr kumimoji="0" lang="en-IN" sz="1800" b="0" i="0" u="none" strike="noStrike" kern="1200" cap="none" spc="0" normalizeH="0" baseline="0" noProof="0" dirty="0">
                <a:ln>
                  <a:noFill/>
                </a:ln>
                <a:solidFill>
                  <a:srgbClr val="343536"/>
                </a:solidFill>
                <a:effectLst/>
                <a:uLnTx/>
                <a:uFillTx/>
                <a:latin typeface="Source Sans Pro"/>
                <a:ea typeface="+mn-ea"/>
                <a:cs typeface="+mn-cs"/>
              </a:rPr>
              <a:t>.</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Content Placeholder 4"/>
          <p:cNvGraphicFramePr>
            <a:graphicFrameLocks/>
          </p:cNvGraphicFramePr>
          <p:nvPr/>
        </p:nvGraphicFramePr>
        <p:xfrm>
          <a:off x="838200" y="3613666"/>
          <a:ext cx="10515600" cy="13747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Rectangle 7"/>
          <p:cNvSpPr/>
          <p:nvPr/>
        </p:nvSpPr>
        <p:spPr>
          <a:xfrm>
            <a:off x="3992132" y="5032375"/>
            <a:ext cx="434830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Disruptions in your heart’s electrical system</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9" name="Content Placeholder 4"/>
          <p:cNvGraphicFramePr>
            <a:graphicFrameLocks/>
          </p:cNvGraphicFramePr>
          <p:nvPr/>
        </p:nvGraphicFramePr>
        <p:xfrm>
          <a:off x="838200" y="5445641"/>
          <a:ext cx="10515600" cy="74621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0" name="Rectangle 9"/>
          <p:cNvSpPr/>
          <p:nvPr/>
        </p:nvSpPr>
        <p:spPr>
          <a:xfrm>
            <a:off x="5217072" y="6235785"/>
            <a:ext cx="175785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rPr>
              <a:t>Amyloid </a:t>
            </a:r>
            <a:r>
              <a:rPr kumimoji="0" lang="en-IN" sz="1800" b="1" i="0" u="none" strike="noStrike" kern="1200" cap="none" spc="0" normalizeH="0" baseline="0" noProof="0" dirty="0" err="1">
                <a:ln>
                  <a:noFill/>
                </a:ln>
                <a:solidFill>
                  <a:prstClr val="black"/>
                </a:solidFill>
                <a:effectLst/>
                <a:uLnTx/>
                <a:uFillTx/>
                <a:latin typeface="Calibri" panose="020F0502020204030204"/>
                <a:ea typeface="+mn-ea"/>
                <a:cs typeface="+mn-cs"/>
              </a:rPr>
              <a:t>buildup</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83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Graphic spid="7" grpId="0">
        <p:bldAsOne/>
      </p:bldGraphic>
      <p:bldP spid="8" grpId="0"/>
      <p:bldGraphic spid="9" grpId="0">
        <p:bldAsOne/>
      </p:bldGraphic>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CD068-88AD-A7C8-EECA-B212B173C79C}"/>
              </a:ext>
            </a:extLst>
          </p:cNvPr>
          <p:cNvSpPr>
            <a:spLocks noGrp="1"/>
          </p:cNvSpPr>
          <p:nvPr>
            <p:ph type="ctrTitle"/>
          </p:nvPr>
        </p:nvSpPr>
        <p:spPr>
          <a:xfrm>
            <a:off x="1154955" y="2099733"/>
            <a:ext cx="8825658" cy="1519767"/>
          </a:xfrm>
        </p:spPr>
        <p:txBody>
          <a:bodyPr/>
          <a:lstStyle/>
          <a:p>
            <a:r>
              <a:rPr lang="en-US" dirty="0"/>
              <a:t>			CLINICAL FEATURES</a:t>
            </a:r>
            <a:endParaRPr lang="en-IN" dirty="0"/>
          </a:p>
        </p:txBody>
      </p:sp>
      <p:sp>
        <p:nvSpPr>
          <p:cNvPr id="3" name="Subtitle 2">
            <a:extLst>
              <a:ext uri="{FF2B5EF4-FFF2-40B4-BE49-F238E27FC236}">
                <a16:creationId xmlns:a16="http://schemas.microsoft.com/office/drawing/2014/main" id="{6C137E77-2031-0AFF-B968-EDC81ACC1200}"/>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206189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4" name="Freeform: Shape 13">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5" name="Picture 4" descr="A diagram of the human body&#10;&#10;Description automatically generated">
            <a:extLst>
              <a:ext uri="{FF2B5EF4-FFF2-40B4-BE49-F238E27FC236}">
                <a16:creationId xmlns:a16="http://schemas.microsoft.com/office/drawing/2014/main" id="{7D020BE4-CCFE-D0E0-72D7-6709B380F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1312" y="643466"/>
            <a:ext cx="6330757" cy="5571067"/>
          </a:xfrm>
          <a:prstGeom prst="rect">
            <a:avLst/>
          </a:prstGeom>
        </p:spPr>
      </p:pic>
      <p:sp>
        <p:nvSpPr>
          <p:cNvPr id="6" name="Rectangle 5">
            <a:extLst>
              <a:ext uri="{FF2B5EF4-FFF2-40B4-BE49-F238E27FC236}">
                <a16:creationId xmlns:a16="http://schemas.microsoft.com/office/drawing/2014/main" id="{3478A0B8-A5B5-BCF9-10E6-EF16D572F39A}"/>
              </a:ext>
            </a:extLst>
          </p:cNvPr>
          <p:cNvSpPr/>
          <p:nvPr/>
        </p:nvSpPr>
        <p:spPr>
          <a:xfrm>
            <a:off x="641275" y="2967335"/>
            <a:ext cx="1970939" cy="923330"/>
          </a:xfrm>
          <a:prstGeom prst="rect">
            <a:avLst/>
          </a:prstGeom>
          <a:noFill/>
        </p:spPr>
        <p:txBody>
          <a:bodyPr wrap="squar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ATTR</a:t>
            </a:r>
          </a:p>
        </p:txBody>
      </p:sp>
      <p:sp>
        <p:nvSpPr>
          <p:cNvPr id="7" name="Rectangle 6">
            <a:extLst>
              <a:ext uri="{FF2B5EF4-FFF2-40B4-BE49-F238E27FC236}">
                <a16:creationId xmlns:a16="http://schemas.microsoft.com/office/drawing/2014/main" id="{C62DA3EF-472B-E523-0FB8-90A0139470B4}"/>
              </a:ext>
            </a:extLst>
          </p:cNvPr>
          <p:cNvSpPr/>
          <p:nvPr/>
        </p:nvSpPr>
        <p:spPr>
          <a:xfrm>
            <a:off x="8471323" y="6351600"/>
            <a:ext cx="3563796" cy="369332"/>
          </a:xfrm>
          <a:prstGeom prst="rect">
            <a:avLst/>
          </a:prstGeom>
          <a:noFill/>
        </p:spPr>
        <p:txBody>
          <a:bodyPr wrap="none" lIns="91440" tIns="45720" rIns="91440" bIns="45720">
            <a:spAutoFit/>
          </a:bodyPr>
          <a:lstStyle/>
          <a:p>
            <a:pPr algn="ctr"/>
            <a:r>
              <a:rPr lang="en-US" b="0" i="1" cap="none" spc="0" dirty="0">
                <a:ln w="0"/>
                <a:solidFill>
                  <a:schemeClr val="tx1"/>
                </a:solidFill>
                <a:effectLst>
                  <a:outerShdw blurRad="38100" dist="19050" dir="2700000" algn="tl" rotWithShape="0">
                    <a:schemeClr val="dk1">
                      <a:alpha val="40000"/>
                    </a:schemeClr>
                  </a:outerShdw>
                </a:effectLst>
              </a:rPr>
              <a:t>Gertz M, BMC Fam </a:t>
            </a:r>
            <a:r>
              <a:rPr lang="en-US" b="0" i="1" cap="none" spc="0" dirty="0" err="1">
                <a:ln w="0"/>
                <a:solidFill>
                  <a:schemeClr val="tx1"/>
                </a:solidFill>
                <a:effectLst>
                  <a:outerShdw blurRad="38100" dist="19050" dir="2700000" algn="tl" rotWithShape="0">
                    <a:schemeClr val="dk1">
                      <a:alpha val="40000"/>
                    </a:schemeClr>
                  </a:outerShdw>
                </a:effectLst>
              </a:rPr>
              <a:t>Pract</a:t>
            </a:r>
            <a:r>
              <a:rPr lang="en-US" b="0" i="1" cap="none" spc="0" dirty="0">
                <a:ln w="0"/>
                <a:solidFill>
                  <a:schemeClr val="tx1"/>
                </a:solidFill>
                <a:effectLst>
                  <a:outerShdw blurRad="38100" dist="19050" dir="2700000" algn="tl" rotWithShape="0">
                    <a:schemeClr val="dk1">
                      <a:alpha val="40000"/>
                    </a:schemeClr>
                  </a:outerShdw>
                </a:effectLst>
              </a:rPr>
              <a:t>. 2020</a:t>
            </a:r>
          </a:p>
        </p:txBody>
      </p:sp>
    </p:spTree>
    <p:extLst>
      <p:ext uri="{BB962C8B-B14F-4D97-AF65-F5344CB8AC3E}">
        <p14:creationId xmlns:p14="http://schemas.microsoft.com/office/powerpoint/2010/main" val="3119583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2" name="Freeform: Shape 11">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3" name="Picture 2" descr="Close up of a person's face&#10;&#10;Description automatically generated">
            <a:extLst>
              <a:ext uri="{FF2B5EF4-FFF2-40B4-BE49-F238E27FC236}">
                <a16:creationId xmlns:a16="http://schemas.microsoft.com/office/drawing/2014/main" id="{88171276-BD6F-A9C8-B92F-FBC8D4E20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8758" y="1817117"/>
            <a:ext cx="8539776" cy="3223765"/>
          </a:xfrm>
          <a:prstGeom prst="rect">
            <a:avLst/>
          </a:prstGeom>
        </p:spPr>
      </p:pic>
      <p:sp>
        <p:nvSpPr>
          <p:cNvPr id="4" name="Rectangle 3">
            <a:extLst>
              <a:ext uri="{FF2B5EF4-FFF2-40B4-BE49-F238E27FC236}">
                <a16:creationId xmlns:a16="http://schemas.microsoft.com/office/drawing/2014/main" id="{DDFA6273-6509-8DF0-C4EE-A19FA1175956}"/>
              </a:ext>
            </a:extLst>
          </p:cNvPr>
          <p:cNvSpPr/>
          <p:nvPr/>
        </p:nvSpPr>
        <p:spPr>
          <a:xfrm>
            <a:off x="641275" y="2967335"/>
            <a:ext cx="1847401" cy="923330"/>
          </a:xfrm>
          <a:prstGeom prst="rect">
            <a:avLst/>
          </a:prstGeom>
          <a:noFill/>
        </p:spPr>
        <p:txBody>
          <a:bodyPr wrap="squar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AL</a:t>
            </a:r>
          </a:p>
        </p:txBody>
      </p:sp>
      <p:sp>
        <p:nvSpPr>
          <p:cNvPr id="5" name="Rectangle 4">
            <a:extLst>
              <a:ext uri="{FF2B5EF4-FFF2-40B4-BE49-F238E27FC236}">
                <a16:creationId xmlns:a16="http://schemas.microsoft.com/office/drawing/2014/main" id="{503EE564-AC52-12BC-B985-8C1561596B84}"/>
              </a:ext>
            </a:extLst>
          </p:cNvPr>
          <p:cNvSpPr/>
          <p:nvPr/>
        </p:nvSpPr>
        <p:spPr>
          <a:xfrm>
            <a:off x="3093999" y="5192061"/>
            <a:ext cx="4023238" cy="400110"/>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PATHOGNOMIC</a:t>
            </a:r>
          </a:p>
        </p:txBody>
      </p:sp>
      <p:sp>
        <p:nvSpPr>
          <p:cNvPr id="6" name="Rectangle 5">
            <a:extLst>
              <a:ext uri="{FF2B5EF4-FFF2-40B4-BE49-F238E27FC236}">
                <a16:creationId xmlns:a16="http://schemas.microsoft.com/office/drawing/2014/main" id="{825B29B4-CC32-5CCE-3328-F7320EC9986C}"/>
              </a:ext>
            </a:extLst>
          </p:cNvPr>
          <p:cNvSpPr/>
          <p:nvPr/>
        </p:nvSpPr>
        <p:spPr>
          <a:xfrm>
            <a:off x="9202398" y="5180526"/>
            <a:ext cx="668773"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10%</a:t>
            </a:r>
          </a:p>
        </p:txBody>
      </p:sp>
      <p:sp>
        <p:nvSpPr>
          <p:cNvPr id="11" name="TextBox 10">
            <a:extLst>
              <a:ext uri="{FF2B5EF4-FFF2-40B4-BE49-F238E27FC236}">
                <a16:creationId xmlns:a16="http://schemas.microsoft.com/office/drawing/2014/main" id="{005C6070-F037-3179-17FA-0DC66DC097A9}"/>
              </a:ext>
            </a:extLst>
          </p:cNvPr>
          <p:cNvSpPr txBox="1"/>
          <p:nvPr/>
        </p:nvSpPr>
        <p:spPr>
          <a:xfrm>
            <a:off x="7532016" y="6288909"/>
            <a:ext cx="4572000" cy="369332"/>
          </a:xfrm>
          <a:prstGeom prst="rect">
            <a:avLst/>
          </a:prstGeom>
          <a:noFill/>
        </p:spPr>
        <p:txBody>
          <a:bodyPr wrap="square">
            <a:spAutoFit/>
          </a:bodyPr>
          <a:lstStyle/>
          <a:p>
            <a:r>
              <a:rPr lang="en-US" i="1" dirty="0"/>
              <a:t>Falk, </a:t>
            </a:r>
            <a:r>
              <a:rPr lang="en-US" i="1" dirty="0" err="1"/>
              <a:t>Jacc</a:t>
            </a:r>
            <a:r>
              <a:rPr lang="en-US" i="1" dirty="0"/>
              <a:t> 2016, Sep, 68 (12) 1323–1341</a:t>
            </a:r>
            <a:endParaRPr lang="en-IN" i="1" dirty="0"/>
          </a:p>
        </p:txBody>
      </p:sp>
    </p:spTree>
    <p:extLst>
      <p:ext uri="{BB962C8B-B14F-4D97-AF65-F5344CB8AC3E}">
        <p14:creationId xmlns:p14="http://schemas.microsoft.com/office/powerpoint/2010/main" val="321773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94ADB-1D56-7B96-A513-A0DAFBABE92B}"/>
              </a:ext>
            </a:extLst>
          </p:cNvPr>
          <p:cNvSpPr>
            <a:spLocks noGrp="1"/>
          </p:cNvSpPr>
          <p:nvPr>
            <p:ph type="title"/>
          </p:nvPr>
        </p:nvSpPr>
        <p:spPr/>
        <p:txBody>
          <a:bodyPr/>
          <a:lstStyle/>
          <a:p>
            <a:r>
              <a:rPr lang="en-US" dirty="0"/>
              <a:t>REFERENCES</a:t>
            </a:r>
            <a:endParaRPr lang="en-IN" dirty="0"/>
          </a:p>
        </p:txBody>
      </p:sp>
      <p:sp>
        <p:nvSpPr>
          <p:cNvPr id="3" name="Content Placeholder 2">
            <a:extLst>
              <a:ext uri="{FF2B5EF4-FFF2-40B4-BE49-F238E27FC236}">
                <a16:creationId xmlns:a16="http://schemas.microsoft.com/office/drawing/2014/main" id="{88F6CE37-35FD-F71F-AF9B-1165EC7E17AC}"/>
              </a:ext>
            </a:extLst>
          </p:cNvPr>
          <p:cNvSpPr>
            <a:spLocks noGrp="1"/>
          </p:cNvSpPr>
          <p:nvPr>
            <p:ph idx="1"/>
          </p:nvPr>
        </p:nvSpPr>
        <p:spPr>
          <a:xfrm>
            <a:off x="514905" y="2603500"/>
            <a:ext cx="11212497" cy="4054752"/>
          </a:xfrm>
        </p:spPr>
        <p:txBody>
          <a:bodyPr/>
          <a:lstStyle/>
          <a:p>
            <a:r>
              <a:rPr lang="en-US" dirty="0"/>
              <a:t>Braunwald’s Heart diseases, a textbook  of Cardiovascular Medicine ,12th ed</a:t>
            </a:r>
          </a:p>
          <a:p>
            <a:r>
              <a:rPr lang="en-US" dirty="0"/>
              <a:t>Hurst’s The Heart,15th ed</a:t>
            </a:r>
          </a:p>
          <a:p>
            <a:r>
              <a:rPr lang="en-US" dirty="0"/>
              <a:t>Mohan B, Singh S, Tandon R, Batta A, </a:t>
            </a:r>
            <a:r>
              <a:rPr lang="en-US" dirty="0" err="1"/>
              <a:t>Singal</a:t>
            </a:r>
            <a:r>
              <a:rPr lang="en-US" dirty="0"/>
              <a:t> G, Singh G, Singh B, Goyal A, Chhabra ST, </a:t>
            </a:r>
            <a:r>
              <a:rPr lang="en-US" dirty="0" err="1"/>
              <a:t>Naved</a:t>
            </a:r>
            <a:r>
              <a:rPr lang="en-US" dirty="0"/>
              <a:t> K, Jain A, Wander GS. Clinical profile of patients with cardiac amyloidosis in India. Indian Heart J. 2023 Jan-Feb;75(1):73-76. </a:t>
            </a:r>
            <a:r>
              <a:rPr lang="en-US" dirty="0" err="1"/>
              <a:t>doi</a:t>
            </a:r>
            <a:r>
              <a:rPr lang="en-US" dirty="0"/>
              <a:t>: 10.1016/j.ihj.2022.12.006. </a:t>
            </a:r>
            <a:r>
              <a:rPr lang="en-US" dirty="0" err="1"/>
              <a:t>Epub</a:t>
            </a:r>
            <a:r>
              <a:rPr lang="en-US" dirty="0"/>
              <a:t> 2022 Dec 23. PMID: 36572145; PMCID: PMC9986727</a:t>
            </a:r>
          </a:p>
          <a:p>
            <a:r>
              <a:rPr lang="en-US" dirty="0"/>
              <a:t>Gertz M, Adams D, Ando Y, Beirão JM, Bokhari S, Coelho T, </a:t>
            </a:r>
            <a:r>
              <a:rPr lang="en-US" dirty="0" err="1"/>
              <a:t>Comenzo</a:t>
            </a:r>
            <a:r>
              <a:rPr lang="en-US" dirty="0"/>
              <a:t> RL, </a:t>
            </a:r>
            <a:r>
              <a:rPr lang="en-US" dirty="0" err="1"/>
              <a:t>Damy</a:t>
            </a:r>
            <a:r>
              <a:rPr lang="en-US" dirty="0"/>
              <a:t> T, </a:t>
            </a:r>
            <a:r>
              <a:rPr lang="en-US" dirty="0" err="1"/>
              <a:t>Dorbala</a:t>
            </a:r>
            <a:r>
              <a:rPr lang="en-US" dirty="0"/>
              <a:t> S, </a:t>
            </a:r>
            <a:r>
              <a:rPr lang="en-US" dirty="0" err="1"/>
              <a:t>Drachman</a:t>
            </a:r>
            <a:r>
              <a:rPr lang="en-US" dirty="0"/>
              <a:t> BM, Fontana M, </a:t>
            </a:r>
            <a:r>
              <a:rPr lang="en-US" dirty="0" err="1"/>
              <a:t>Gillmore</a:t>
            </a:r>
            <a:r>
              <a:rPr lang="en-US" dirty="0"/>
              <a:t> JD, Grogan M, Hawkins PN, </a:t>
            </a:r>
            <a:r>
              <a:rPr lang="en-US" dirty="0" err="1"/>
              <a:t>Lousada</a:t>
            </a:r>
            <a:r>
              <a:rPr lang="en-US" dirty="0"/>
              <a:t> I, Kristen AV, Ruberg FL, Suhr OB, Maurer MS, </a:t>
            </a:r>
            <a:r>
              <a:rPr lang="en-US" dirty="0" err="1"/>
              <a:t>Nativi-Nicolau</a:t>
            </a:r>
            <a:r>
              <a:rPr lang="en-US" dirty="0"/>
              <a:t> J, </a:t>
            </a:r>
            <a:r>
              <a:rPr lang="en-US" dirty="0" err="1"/>
              <a:t>Quarta</a:t>
            </a:r>
            <a:r>
              <a:rPr lang="en-US" dirty="0"/>
              <a:t> CC, </a:t>
            </a:r>
            <a:r>
              <a:rPr lang="en-US" dirty="0" err="1"/>
              <a:t>Rapezzi</a:t>
            </a:r>
            <a:r>
              <a:rPr lang="en-US" dirty="0"/>
              <a:t> C, </a:t>
            </a:r>
            <a:r>
              <a:rPr lang="en-US" dirty="0" err="1"/>
              <a:t>Witteles</a:t>
            </a:r>
            <a:r>
              <a:rPr lang="en-US" dirty="0"/>
              <a:t> R, </a:t>
            </a:r>
            <a:r>
              <a:rPr lang="en-US" dirty="0" err="1"/>
              <a:t>Merlini</a:t>
            </a:r>
            <a:r>
              <a:rPr lang="en-US" dirty="0"/>
              <a:t> G. Avoiding misdiagnosis: expert consensus recommendations for the suspicion and diagnosis of transthyretin amyloidosis for the general practitioner. BMC Fam </a:t>
            </a:r>
            <a:r>
              <a:rPr lang="en-US" dirty="0" err="1"/>
              <a:t>Pract</a:t>
            </a:r>
            <a:r>
              <a:rPr lang="en-US" dirty="0"/>
              <a:t>. 2020 Sep 23;21(1):198. </a:t>
            </a:r>
            <a:r>
              <a:rPr lang="en-US" dirty="0" err="1"/>
              <a:t>doi</a:t>
            </a:r>
            <a:r>
              <a:rPr lang="en-US" dirty="0"/>
              <a:t>: 10.1186/s12875-020-01252-4. PMID: 32967612; PMCID: PMC7513485.</a:t>
            </a:r>
          </a:p>
          <a:p>
            <a:endParaRPr lang="en-US" dirty="0"/>
          </a:p>
        </p:txBody>
      </p:sp>
    </p:spTree>
    <p:extLst>
      <p:ext uri="{BB962C8B-B14F-4D97-AF65-F5344CB8AC3E}">
        <p14:creationId xmlns:p14="http://schemas.microsoft.com/office/powerpoint/2010/main" val="890519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2094A-DD1A-FA0F-6037-294D3A0C8FDC}"/>
              </a:ext>
            </a:extLst>
          </p:cNvPr>
          <p:cNvSpPr>
            <a:spLocks noGrp="1"/>
          </p:cNvSpPr>
          <p:nvPr>
            <p:ph type="title"/>
          </p:nvPr>
        </p:nvSpPr>
        <p:spPr/>
        <p:txBody>
          <a:bodyPr/>
          <a:lstStyle/>
          <a:p>
            <a:r>
              <a:rPr lang="en-US" dirty="0"/>
              <a:t>OTHER CLINICAL FINDINGS</a:t>
            </a:r>
            <a:endParaRPr lang="en-IN" dirty="0"/>
          </a:p>
        </p:txBody>
      </p:sp>
      <p:sp>
        <p:nvSpPr>
          <p:cNvPr id="3" name="Content Placeholder 2">
            <a:extLst>
              <a:ext uri="{FF2B5EF4-FFF2-40B4-BE49-F238E27FC236}">
                <a16:creationId xmlns:a16="http://schemas.microsoft.com/office/drawing/2014/main" id="{6E617367-0663-A620-D177-DD8C1175B12B}"/>
              </a:ext>
            </a:extLst>
          </p:cNvPr>
          <p:cNvSpPr>
            <a:spLocks noGrp="1"/>
          </p:cNvSpPr>
          <p:nvPr>
            <p:ph idx="1"/>
          </p:nvPr>
        </p:nvSpPr>
        <p:spPr>
          <a:xfrm>
            <a:off x="527901" y="2394407"/>
            <a:ext cx="11104775" cy="4326903"/>
          </a:xfrm>
        </p:spPr>
        <p:txBody>
          <a:bodyPr>
            <a:normAutofit lnSpcReduction="10000"/>
          </a:bodyPr>
          <a:lstStyle/>
          <a:p>
            <a:pPr>
              <a:lnSpc>
                <a:spcPct val="150000"/>
              </a:lnSpc>
            </a:pPr>
            <a:r>
              <a:rPr lang="en-US" dirty="0"/>
              <a:t>BP- Frequently Low, </a:t>
            </a:r>
            <a:r>
              <a:rPr lang="en-US" b="1" dirty="0"/>
              <a:t>Postural hypotension </a:t>
            </a:r>
          </a:p>
          <a:p>
            <a:pPr>
              <a:lnSpc>
                <a:spcPct val="150000"/>
              </a:lnSpc>
            </a:pPr>
            <a:r>
              <a:rPr lang="en-US" dirty="0"/>
              <a:t>JVP-  inspiratory rise (</a:t>
            </a:r>
            <a:r>
              <a:rPr lang="en-US" b="1" dirty="0" err="1"/>
              <a:t>Kussmaul</a:t>
            </a:r>
            <a:r>
              <a:rPr lang="en-US" b="1" dirty="0"/>
              <a:t> sign</a:t>
            </a:r>
            <a:r>
              <a:rPr lang="en-US" dirty="0"/>
              <a:t>), Prominent V waves may be seen in the pulmonary capillary wedge tracings in the absence of significant mitral regurgitation</a:t>
            </a:r>
          </a:p>
          <a:p>
            <a:pPr>
              <a:lnSpc>
                <a:spcPct val="150000"/>
              </a:lnSpc>
            </a:pPr>
            <a:r>
              <a:rPr lang="en-US" dirty="0"/>
              <a:t>HEART SOUND- </a:t>
            </a:r>
            <a:r>
              <a:rPr lang="en-US" b="1" dirty="0"/>
              <a:t>4</a:t>
            </a:r>
            <a:r>
              <a:rPr lang="en-US" b="1" baseline="30000" dirty="0"/>
              <a:t>th</a:t>
            </a:r>
            <a:r>
              <a:rPr lang="en-US" b="1" dirty="0"/>
              <a:t> heart sound </a:t>
            </a:r>
            <a:r>
              <a:rPr lang="en-US" dirty="0"/>
              <a:t>&gt; 3</a:t>
            </a:r>
            <a:r>
              <a:rPr lang="en-US" baseline="30000" dirty="0"/>
              <a:t>rd</a:t>
            </a:r>
            <a:r>
              <a:rPr lang="en-US" dirty="0"/>
              <a:t> heart sound</a:t>
            </a:r>
          </a:p>
          <a:p>
            <a:pPr>
              <a:lnSpc>
                <a:spcPct val="150000"/>
              </a:lnSpc>
            </a:pPr>
            <a:r>
              <a:rPr lang="en-US" dirty="0"/>
              <a:t>ATRIAL ARRYTHMIA- </a:t>
            </a:r>
            <a:r>
              <a:rPr lang="en-US" b="1" dirty="0"/>
              <a:t>Initial manifestation </a:t>
            </a:r>
            <a:r>
              <a:rPr lang="en-US" dirty="0"/>
              <a:t>(all except AL amyloidosis)</a:t>
            </a:r>
          </a:p>
          <a:p>
            <a:pPr>
              <a:lnSpc>
                <a:spcPct val="150000"/>
              </a:lnSpc>
            </a:pPr>
            <a:r>
              <a:rPr lang="en-US" dirty="0"/>
              <a:t>VALVULAR DYSFUNCTION - </a:t>
            </a:r>
            <a:r>
              <a:rPr lang="en-US" b="1" dirty="0"/>
              <a:t>rarely severe</a:t>
            </a:r>
            <a:r>
              <a:rPr lang="en-US" dirty="0"/>
              <a:t>, although on occasion, tricuspid regurgitation can be severe</a:t>
            </a:r>
          </a:p>
          <a:p>
            <a:pPr>
              <a:lnSpc>
                <a:spcPct val="150000"/>
              </a:lnSpc>
            </a:pPr>
            <a:r>
              <a:rPr lang="en-US" dirty="0"/>
              <a:t>HEPATOMEGALY- Soft (Congestive), </a:t>
            </a:r>
            <a:r>
              <a:rPr lang="en-US" b="1" dirty="0"/>
              <a:t>Hard (Infiltrative)</a:t>
            </a:r>
          </a:p>
          <a:p>
            <a:pPr marL="0" indent="0">
              <a:buNone/>
            </a:pPr>
            <a:r>
              <a:rPr lang="en-IN" dirty="0"/>
              <a:t>														</a:t>
            </a:r>
            <a:r>
              <a:rPr lang="en-IN" i="1" dirty="0"/>
              <a:t>Falk, </a:t>
            </a:r>
            <a:r>
              <a:rPr lang="en-IN" i="1" dirty="0" err="1"/>
              <a:t>Jacc</a:t>
            </a:r>
            <a:r>
              <a:rPr lang="en-IN" i="1" dirty="0"/>
              <a:t> 2016, Sep, 68 (12) 1323–1341</a:t>
            </a:r>
          </a:p>
        </p:txBody>
      </p:sp>
    </p:spTree>
    <p:extLst>
      <p:ext uri="{BB962C8B-B14F-4D97-AF65-F5344CB8AC3E}">
        <p14:creationId xmlns:p14="http://schemas.microsoft.com/office/powerpoint/2010/main" val="3448324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46A2B-AFB0-8A38-6680-5308157AB069}"/>
              </a:ext>
            </a:extLst>
          </p:cNvPr>
          <p:cNvSpPr>
            <a:spLocks noGrp="1"/>
          </p:cNvSpPr>
          <p:nvPr>
            <p:ph type="title"/>
          </p:nvPr>
        </p:nvSpPr>
        <p:spPr>
          <a:xfrm>
            <a:off x="537328" y="973668"/>
            <a:ext cx="9379039" cy="706964"/>
          </a:xfrm>
        </p:spPr>
        <p:txBody>
          <a:bodyPr/>
          <a:lstStyle/>
          <a:p>
            <a:r>
              <a:rPr lang="en-US"/>
              <a:t>ELECTROPHYSIOLOGIC MANIFESTATION </a:t>
            </a:r>
            <a:endParaRPr lang="en-IN" dirty="0"/>
          </a:p>
        </p:txBody>
      </p:sp>
      <p:pic>
        <p:nvPicPr>
          <p:cNvPr id="7" name="Content Placeholder 6" descr="A diagram of the heart&#10;&#10;Description automatically generated">
            <a:extLst>
              <a:ext uri="{FF2B5EF4-FFF2-40B4-BE49-F238E27FC236}">
                <a16:creationId xmlns:a16="http://schemas.microsoft.com/office/drawing/2014/main" id="{92EFF079-6294-DC08-DBC7-07E33A7044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4050" y="2347274"/>
            <a:ext cx="6206649" cy="4034476"/>
          </a:xfrm>
        </p:spPr>
      </p:pic>
      <p:sp>
        <p:nvSpPr>
          <p:cNvPr id="11" name="TextBox 10">
            <a:extLst>
              <a:ext uri="{FF2B5EF4-FFF2-40B4-BE49-F238E27FC236}">
                <a16:creationId xmlns:a16="http://schemas.microsoft.com/office/drawing/2014/main" id="{EEAA8C51-E74B-F790-EB73-6B8BD91FFABD}"/>
              </a:ext>
            </a:extLst>
          </p:cNvPr>
          <p:cNvSpPr txBox="1"/>
          <p:nvPr/>
        </p:nvSpPr>
        <p:spPr>
          <a:xfrm>
            <a:off x="7392971" y="6488668"/>
            <a:ext cx="6094428" cy="369332"/>
          </a:xfrm>
          <a:prstGeom prst="rect">
            <a:avLst/>
          </a:prstGeom>
          <a:noFill/>
        </p:spPr>
        <p:txBody>
          <a:bodyPr wrap="square">
            <a:spAutoFit/>
          </a:bodyPr>
          <a:lstStyle/>
          <a:p>
            <a:r>
              <a:rPr lang="en-IN" i="1" dirty="0"/>
              <a:t>Hartnett J et al JACC </a:t>
            </a:r>
            <a:r>
              <a:rPr lang="en-IN" i="1" dirty="0" err="1"/>
              <a:t>CardioOncol</a:t>
            </a:r>
            <a:r>
              <a:rPr lang="en-IN" i="1" dirty="0"/>
              <a:t>. 2021</a:t>
            </a:r>
          </a:p>
        </p:txBody>
      </p:sp>
    </p:spTree>
    <p:extLst>
      <p:ext uri="{BB962C8B-B14F-4D97-AF65-F5344CB8AC3E}">
        <p14:creationId xmlns:p14="http://schemas.microsoft.com/office/powerpoint/2010/main" val="1321976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14982B-5155-48C0-F379-F031FFE74125}"/>
              </a:ext>
            </a:extLst>
          </p:cNvPr>
          <p:cNvSpPr>
            <a:spLocks noGrp="1"/>
          </p:cNvSpPr>
          <p:nvPr>
            <p:ph idx="4294967295"/>
          </p:nvPr>
        </p:nvSpPr>
        <p:spPr>
          <a:xfrm>
            <a:off x="252919" y="359922"/>
            <a:ext cx="11939081" cy="6371077"/>
          </a:xfrm>
        </p:spPr>
        <p:txBody>
          <a:bodyPr>
            <a:normAutofit fontScale="92500" lnSpcReduction="20000"/>
          </a:bodyPr>
          <a:lstStyle/>
          <a:p>
            <a:pPr marL="0" indent="0">
              <a:buNone/>
            </a:pPr>
            <a:r>
              <a:rPr lang="en-US" b="1" dirty="0"/>
              <a:t>1. AF- 70% (MC)</a:t>
            </a:r>
          </a:p>
          <a:p>
            <a:pPr marL="0" indent="0">
              <a:buNone/>
            </a:pPr>
            <a:endParaRPr lang="en-US" b="1" dirty="0"/>
          </a:p>
          <a:p>
            <a:pPr marL="0" indent="0">
              <a:buNone/>
            </a:pPr>
            <a:r>
              <a:rPr lang="en-US" b="1" dirty="0"/>
              <a:t>2. AV Nodal disease</a:t>
            </a:r>
            <a:r>
              <a:rPr lang="en-US" dirty="0"/>
              <a:t>:</a:t>
            </a:r>
          </a:p>
          <a:p>
            <a:r>
              <a:rPr lang="en-US" b="1" dirty="0"/>
              <a:t>1</a:t>
            </a:r>
            <a:r>
              <a:rPr lang="en-US" b="1" baseline="30000" dirty="0"/>
              <a:t>st</a:t>
            </a:r>
            <a:r>
              <a:rPr lang="en-US" b="1" dirty="0"/>
              <a:t> deg AV block (MC), </a:t>
            </a:r>
            <a:r>
              <a:rPr lang="en-US" dirty="0"/>
              <a:t>High Grade AV block </a:t>
            </a:r>
          </a:p>
          <a:p>
            <a:r>
              <a:rPr lang="en-US" dirty="0"/>
              <a:t>QRS ≥120 </a:t>
            </a:r>
            <a:r>
              <a:rPr lang="en-US" dirty="0" err="1"/>
              <a:t>ms</a:t>
            </a:r>
            <a:r>
              <a:rPr lang="en-US" dirty="0"/>
              <a:t> – elevated risk of AV block</a:t>
            </a:r>
          </a:p>
          <a:p>
            <a:r>
              <a:rPr lang="en-US" dirty="0"/>
              <a:t>Pacemaker requirement : </a:t>
            </a:r>
            <a:r>
              <a:rPr lang="en-US" b="1" dirty="0" err="1"/>
              <a:t>ATTRwt</a:t>
            </a:r>
            <a:r>
              <a:rPr lang="en-US" b="1" dirty="0"/>
              <a:t>-CA</a:t>
            </a:r>
            <a:r>
              <a:rPr lang="en-US" dirty="0"/>
              <a:t> &gt; </a:t>
            </a:r>
            <a:r>
              <a:rPr lang="en-US" dirty="0" err="1"/>
              <a:t>ATTRv</a:t>
            </a:r>
            <a:r>
              <a:rPr lang="en-US" dirty="0"/>
              <a:t>-CA &gt;AL-CA</a:t>
            </a:r>
          </a:p>
          <a:p>
            <a:r>
              <a:rPr lang="en-US" b="1" dirty="0"/>
              <a:t>BV pacing </a:t>
            </a:r>
            <a:r>
              <a:rPr lang="en-US" dirty="0"/>
              <a:t>&gt; single chamber (RV pacing)</a:t>
            </a:r>
          </a:p>
          <a:p>
            <a:pPr marL="0" indent="0">
              <a:buNone/>
            </a:pPr>
            <a:endParaRPr lang="en-US" dirty="0"/>
          </a:p>
          <a:p>
            <a:pPr marL="0" indent="0">
              <a:buNone/>
            </a:pPr>
            <a:r>
              <a:rPr lang="en-US" b="1" dirty="0"/>
              <a:t>3. VENTRICULAR ARRYTHMIAS:</a:t>
            </a:r>
          </a:p>
          <a:p>
            <a:pPr marL="0" indent="0">
              <a:buNone/>
            </a:pPr>
            <a:r>
              <a:rPr lang="en-US" dirty="0"/>
              <a:t>Mechanism:</a:t>
            </a:r>
          </a:p>
          <a:p>
            <a:r>
              <a:rPr lang="en-US" dirty="0"/>
              <a:t>patchy amyloid fibril </a:t>
            </a:r>
            <a:r>
              <a:rPr lang="en-US" b="1" dirty="0"/>
              <a:t>infiltration</a:t>
            </a:r>
            <a:r>
              <a:rPr lang="en-US" dirty="0"/>
              <a:t> within the ventricular myocardium along with </a:t>
            </a:r>
            <a:r>
              <a:rPr lang="en-US" b="1" dirty="0"/>
              <a:t>microvascular</a:t>
            </a:r>
          </a:p>
          <a:p>
            <a:pPr marL="0" indent="0">
              <a:buNone/>
            </a:pPr>
            <a:r>
              <a:rPr lang="en-US" b="1" dirty="0"/>
              <a:t>      ischemia</a:t>
            </a:r>
            <a:r>
              <a:rPr lang="en-US" dirty="0"/>
              <a:t> leading to the development of </a:t>
            </a:r>
            <a:r>
              <a:rPr lang="en-US" b="1" dirty="0"/>
              <a:t>anatomical re-entrant circuits</a:t>
            </a:r>
          </a:p>
          <a:p>
            <a:r>
              <a:rPr lang="en-US" dirty="0"/>
              <a:t>amyloid cytotoxicity to ventricular myocardial cells</a:t>
            </a:r>
          </a:p>
          <a:p>
            <a:r>
              <a:rPr lang="en-US" b="1" dirty="0"/>
              <a:t>AL-CA</a:t>
            </a:r>
            <a:r>
              <a:rPr lang="en-US" dirty="0"/>
              <a:t> &gt; ATTR-CA</a:t>
            </a:r>
          </a:p>
          <a:p>
            <a:endParaRPr lang="en-US" dirty="0"/>
          </a:p>
          <a:p>
            <a:pPr marL="0" indent="0">
              <a:buNone/>
            </a:pPr>
            <a:r>
              <a:rPr lang="en-US" b="1" dirty="0"/>
              <a:t>4.  SINUS NODE DYSFUNCTION (Un common)</a:t>
            </a:r>
          </a:p>
          <a:p>
            <a:pPr marL="0" indent="0">
              <a:buNone/>
            </a:pPr>
            <a:r>
              <a:rPr lang="en-US" dirty="0"/>
              <a:t>															</a:t>
            </a:r>
          </a:p>
          <a:p>
            <a:pPr marL="0" indent="0">
              <a:buNone/>
            </a:pPr>
            <a:r>
              <a:rPr lang="en-US" i="1" dirty="0"/>
              <a:t>																Hartnett J et al JACC </a:t>
            </a:r>
            <a:r>
              <a:rPr lang="en-US" i="1" dirty="0" err="1"/>
              <a:t>CardioOncol</a:t>
            </a:r>
            <a:r>
              <a:rPr lang="en-US" i="1" dirty="0"/>
              <a:t>. 2021</a:t>
            </a:r>
          </a:p>
          <a:p>
            <a:endParaRPr lang="en-US" dirty="0"/>
          </a:p>
          <a:p>
            <a:endParaRPr lang="en-IN" dirty="0"/>
          </a:p>
        </p:txBody>
      </p:sp>
    </p:spTree>
    <p:extLst>
      <p:ext uri="{BB962C8B-B14F-4D97-AF65-F5344CB8AC3E}">
        <p14:creationId xmlns:p14="http://schemas.microsoft.com/office/powerpoint/2010/main" val="1267535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graph&#10;&#10;Description automatically generated">
            <a:extLst>
              <a:ext uri="{FF2B5EF4-FFF2-40B4-BE49-F238E27FC236}">
                <a16:creationId xmlns:a16="http://schemas.microsoft.com/office/drawing/2014/main" id="{4EAD7574-256F-542A-E604-FE6D4D7A9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275" y="619125"/>
            <a:ext cx="8153400" cy="3362325"/>
          </a:xfrm>
          <a:prstGeom prst="rect">
            <a:avLst/>
          </a:prstGeom>
        </p:spPr>
      </p:pic>
      <p:pic>
        <p:nvPicPr>
          <p:cNvPr id="9" name="Picture 8" descr="A graph of a heart beat&#10;&#10;Description automatically generated with medium confidence">
            <a:extLst>
              <a:ext uri="{FF2B5EF4-FFF2-40B4-BE49-F238E27FC236}">
                <a16:creationId xmlns:a16="http://schemas.microsoft.com/office/drawing/2014/main" id="{D3DBB948-B205-8A46-03D7-88CED8BE7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9275" y="3981450"/>
            <a:ext cx="4095750" cy="2771775"/>
          </a:xfrm>
          <a:prstGeom prst="rect">
            <a:avLst/>
          </a:prstGeom>
        </p:spPr>
      </p:pic>
      <p:pic>
        <p:nvPicPr>
          <p:cNvPr id="11" name="Picture 10" descr="A graph showing the normal heart rate&#10;&#10;Description automatically generated with medium confidence">
            <a:extLst>
              <a:ext uri="{FF2B5EF4-FFF2-40B4-BE49-F238E27FC236}">
                <a16:creationId xmlns:a16="http://schemas.microsoft.com/office/drawing/2014/main" id="{70435461-D012-429D-04E7-695DF7534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5025" y="3981450"/>
            <a:ext cx="4057650" cy="2771775"/>
          </a:xfrm>
          <a:prstGeom prst="rect">
            <a:avLst/>
          </a:prstGeom>
        </p:spPr>
      </p:pic>
      <p:sp>
        <p:nvSpPr>
          <p:cNvPr id="12" name="Rectangle 11">
            <a:extLst>
              <a:ext uri="{FF2B5EF4-FFF2-40B4-BE49-F238E27FC236}">
                <a16:creationId xmlns:a16="http://schemas.microsoft.com/office/drawing/2014/main" id="{14203967-7CD8-6E12-D772-B77F83EEB75C}"/>
              </a:ext>
            </a:extLst>
          </p:cNvPr>
          <p:cNvSpPr/>
          <p:nvPr/>
        </p:nvSpPr>
        <p:spPr>
          <a:xfrm>
            <a:off x="5893029" y="3910015"/>
            <a:ext cx="413895" cy="461665"/>
          </a:xfrm>
          <a:prstGeom prst="rect">
            <a:avLst/>
          </a:prstGeom>
          <a:noFill/>
        </p:spPr>
        <p:txBody>
          <a:bodyPr wrap="none" lIns="91440" tIns="45720" rIns="91440" bIns="45720">
            <a:spAutoFit/>
          </a:bodyPr>
          <a:lstStyle/>
          <a:p>
            <a:pPr algn="ctr"/>
            <a:r>
              <a:rPr lang="en-US" sz="2400" b="1" dirty="0">
                <a:ln w="0"/>
                <a:effectLst>
                  <a:outerShdw blurRad="38100" dist="19050" dir="2700000" algn="tl" rotWithShape="0">
                    <a:schemeClr val="dk1">
                      <a:alpha val="40000"/>
                    </a:schemeClr>
                  </a:outerShdw>
                </a:effectLst>
              </a:rPr>
              <a:t>D</a:t>
            </a:r>
            <a:endParaRPr lang="en-US" sz="24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0530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2F9F4F-1C19-FBA1-788B-27A11761A3DA}"/>
              </a:ext>
            </a:extLst>
          </p:cNvPr>
          <p:cNvSpPr>
            <a:spLocks noGrp="1"/>
          </p:cNvSpPr>
          <p:nvPr>
            <p:ph type="ctrTitle"/>
          </p:nvPr>
        </p:nvSpPr>
        <p:spPr>
          <a:xfrm>
            <a:off x="3886199" y="2099733"/>
            <a:ext cx="6094413" cy="1633281"/>
          </a:xfrm>
        </p:spPr>
        <p:txBody>
          <a:bodyPr/>
          <a:lstStyle/>
          <a:p>
            <a:r>
              <a:rPr lang="en-US" dirty="0"/>
              <a:t>DIAGNOSIS</a:t>
            </a:r>
            <a:endParaRPr lang="en-IN" dirty="0"/>
          </a:p>
        </p:txBody>
      </p:sp>
      <p:sp>
        <p:nvSpPr>
          <p:cNvPr id="5" name="Subtitle 4">
            <a:extLst>
              <a:ext uri="{FF2B5EF4-FFF2-40B4-BE49-F238E27FC236}">
                <a16:creationId xmlns:a16="http://schemas.microsoft.com/office/drawing/2014/main" id="{E25AE3B6-24AD-D44A-B566-BCC13CF86395}"/>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1263849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4F0A5-FAE4-7B66-A997-F616688C98FE}"/>
              </a:ext>
            </a:extLst>
          </p:cNvPr>
          <p:cNvSpPr>
            <a:spLocks noGrp="1"/>
          </p:cNvSpPr>
          <p:nvPr>
            <p:ph type="title"/>
          </p:nvPr>
        </p:nvSpPr>
        <p:spPr/>
        <p:txBody>
          <a:bodyPr/>
          <a:lstStyle/>
          <a:p>
            <a:r>
              <a:rPr lang="en-US" dirty="0"/>
              <a:t>QUICK TIP:</a:t>
            </a:r>
            <a:endParaRPr lang="en-IN" dirty="0"/>
          </a:p>
        </p:txBody>
      </p:sp>
      <p:sp>
        <p:nvSpPr>
          <p:cNvPr id="3" name="Content Placeholder 2">
            <a:extLst>
              <a:ext uri="{FF2B5EF4-FFF2-40B4-BE49-F238E27FC236}">
                <a16:creationId xmlns:a16="http://schemas.microsoft.com/office/drawing/2014/main" id="{89AB3C26-3C37-31E1-97F2-7AA06492E2D0}"/>
              </a:ext>
            </a:extLst>
          </p:cNvPr>
          <p:cNvSpPr>
            <a:spLocks noGrp="1"/>
          </p:cNvSpPr>
          <p:nvPr>
            <p:ph idx="1"/>
          </p:nvPr>
        </p:nvSpPr>
        <p:spPr>
          <a:xfrm>
            <a:off x="1154954" y="2603500"/>
            <a:ext cx="10355174" cy="3416300"/>
          </a:xfrm>
        </p:spPr>
        <p:txBody>
          <a:bodyPr/>
          <a:lstStyle/>
          <a:p>
            <a:pPr>
              <a:lnSpc>
                <a:spcPct val="150000"/>
              </a:lnSpc>
            </a:pPr>
            <a:r>
              <a:rPr lang="en-US" b="1" dirty="0"/>
              <a:t>ENDOMYOCARDIAL BIOPSY (GOLD STANDARD</a:t>
            </a:r>
            <a:r>
              <a:rPr lang="en-US" dirty="0"/>
              <a:t>)- Not necessary</a:t>
            </a:r>
          </a:p>
          <a:p>
            <a:pPr>
              <a:lnSpc>
                <a:spcPct val="150000"/>
              </a:lnSpc>
            </a:pPr>
            <a:r>
              <a:rPr lang="en-US" b="1" dirty="0"/>
              <a:t>ECHO</a:t>
            </a:r>
            <a:r>
              <a:rPr lang="en-US" dirty="0"/>
              <a:t>CARDIOGRAPHY WITH STRAIN IMAGING &amp; CARDIOVASCULAR MAGNETIC RESONANCE (</a:t>
            </a:r>
            <a:r>
              <a:rPr lang="en-US" b="1" dirty="0"/>
              <a:t>CMR) </a:t>
            </a:r>
            <a:r>
              <a:rPr lang="en-US" dirty="0"/>
              <a:t>can identify </a:t>
            </a:r>
            <a:r>
              <a:rPr lang="en-US" b="1" dirty="0"/>
              <a:t>patterns</a:t>
            </a:r>
            <a:r>
              <a:rPr lang="en-US" dirty="0"/>
              <a:t> strongly suggestive of CA</a:t>
            </a:r>
          </a:p>
          <a:p>
            <a:pPr>
              <a:lnSpc>
                <a:spcPct val="150000"/>
              </a:lnSpc>
            </a:pPr>
            <a:r>
              <a:rPr lang="en-US" dirty="0"/>
              <a:t>Nuclear imaging with bone-seeking tracers (PYP &amp; DPD&amp;HMDP)- </a:t>
            </a:r>
            <a:r>
              <a:rPr lang="en-US" b="1" dirty="0"/>
              <a:t>ATTR </a:t>
            </a:r>
            <a:r>
              <a:rPr lang="en-US" dirty="0"/>
              <a:t>amyloidosis &amp; no evidence of a plasma cell disorder by blood or urine testing</a:t>
            </a:r>
          </a:p>
          <a:p>
            <a:pPr>
              <a:lnSpc>
                <a:spcPct val="150000"/>
              </a:lnSpc>
            </a:pPr>
            <a:r>
              <a:rPr lang="en-US" b="1" dirty="0"/>
              <a:t>Genotyping</a:t>
            </a:r>
            <a:r>
              <a:rPr lang="en-US" dirty="0"/>
              <a:t> </a:t>
            </a:r>
            <a:r>
              <a:rPr lang="en-US" b="1" dirty="0"/>
              <a:t>of TTR </a:t>
            </a:r>
            <a:r>
              <a:rPr lang="en-US" dirty="0"/>
              <a:t>is essential in cases of confirmed ATTR</a:t>
            </a:r>
            <a:endParaRPr lang="en-IN" dirty="0"/>
          </a:p>
        </p:txBody>
      </p:sp>
    </p:spTree>
    <p:extLst>
      <p:ext uri="{BB962C8B-B14F-4D97-AF65-F5344CB8AC3E}">
        <p14:creationId xmlns:p14="http://schemas.microsoft.com/office/powerpoint/2010/main" val="2947832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27A99-39C2-B2D1-9482-7371905B4BF9}"/>
              </a:ext>
            </a:extLst>
          </p:cNvPr>
          <p:cNvSpPr>
            <a:spLocks noGrp="1"/>
          </p:cNvSpPr>
          <p:nvPr>
            <p:ph type="title"/>
          </p:nvPr>
        </p:nvSpPr>
        <p:spPr/>
        <p:txBody>
          <a:bodyPr/>
          <a:lstStyle/>
          <a:p>
            <a:r>
              <a:rPr lang="en-US" dirty="0"/>
              <a:t>LAB TESTING:</a:t>
            </a:r>
            <a:endParaRPr lang="en-IN" dirty="0"/>
          </a:p>
        </p:txBody>
      </p:sp>
      <p:sp>
        <p:nvSpPr>
          <p:cNvPr id="3" name="Content Placeholder 2">
            <a:extLst>
              <a:ext uri="{FF2B5EF4-FFF2-40B4-BE49-F238E27FC236}">
                <a16:creationId xmlns:a16="http://schemas.microsoft.com/office/drawing/2014/main" id="{E6D2EEA4-2928-398B-2BD1-DD65B1BF1B31}"/>
              </a:ext>
            </a:extLst>
          </p:cNvPr>
          <p:cNvSpPr>
            <a:spLocks noGrp="1"/>
          </p:cNvSpPr>
          <p:nvPr>
            <p:ph idx="1"/>
          </p:nvPr>
        </p:nvSpPr>
        <p:spPr/>
        <p:txBody>
          <a:bodyPr/>
          <a:lstStyle/>
          <a:p>
            <a:r>
              <a:rPr lang="en-US" dirty="0"/>
              <a:t>BNP or NT-pro-BNP</a:t>
            </a:r>
          </a:p>
          <a:p>
            <a:r>
              <a:rPr lang="en-US" dirty="0"/>
              <a:t>Troponin I or Troponin T</a:t>
            </a:r>
          </a:p>
          <a:p>
            <a:r>
              <a:rPr lang="en-US" dirty="0"/>
              <a:t>Prealbumin (TTR)</a:t>
            </a:r>
          </a:p>
          <a:p>
            <a:r>
              <a:rPr lang="en-US" dirty="0"/>
              <a:t>Serum free light chains (kappa &amp; lambda)</a:t>
            </a:r>
          </a:p>
          <a:p>
            <a:r>
              <a:rPr lang="en-US" dirty="0"/>
              <a:t>Serum immunofixation electrophoresis </a:t>
            </a:r>
          </a:p>
          <a:p>
            <a:r>
              <a:rPr lang="en-US" dirty="0"/>
              <a:t>Renal function panel</a:t>
            </a:r>
            <a:endParaRPr lang="en-IN" dirty="0"/>
          </a:p>
        </p:txBody>
      </p:sp>
    </p:spTree>
    <p:extLst>
      <p:ext uri="{BB962C8B-B14F-4D97-AF65-F5344CB8AC3E}">
        <p14:creationId xmlns:p14="http://schemas.microsoft.com/office/powerpoint/2010/main" val="1707689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4" name="Rectangle 13">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15" name="Oval 14">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16" name="Oval 15">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17" name="Oval 16">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18" name="Oval 17">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19" name="Oval 18">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0"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IN"/>
            </a:p>
          </p:txBody>
        </p:sp>
        <p:sp>
          <p:nvSpPr>
            <p:cNvPr id="21"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IN"/>
            </a:p>
          </p:txBody>
        </p:sp>
        <p:sp>
          <p:nvSpPr>
            <p:cNvPr id="22"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IN"/>
            </a:p>
          </p:txBody>
        </p:sp>
      </p:grpSp>
      <p:sp>
        <p:nvSpPr>
          <p:cNvPr id="24" name="Rectangle 23">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6" name="Rectangle 25">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IN"/>
          </a:p>
        </p:txBody>
      </p:sp>
      <p:sp>
        <p:nvSpPr>
          <p:cNvPr id="28" name="Freeform: Shape 27">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IN"/>
          </a:p>
        </p:txBody>
      </p:sp>
      <p:sp>
        <p:nvSpPr>
          <p:cNvPr id="30"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IN"/>
          </a:p>
        </p:txBody>
      </p:sp>
      <p:sp>
        <p:nvSpPr>
          <p:cNvPr id="2" name="Title 1">
            <a:extLst>
              <a:ext uri="{FF2B5EF4-FFF2-40B4-BE49-F238E27FC236}">
                <a16:creationId xmlns:a16="http://schemas.microsoft.com/office/drawing/2014/main" id="{A35627A4-B9FC-3190-164D-6FFCCB828668}"/>
              </a:ext>
            </a:extLst>
          </p:cNvPr>
          <p:cNvSpPr>
            <a:spLocks noGrp="1"/>
          </p:cNvSpPr>
          <p:nvPr>
            <p:ph type="title"/>
          </p:nvPr>
        </p:nvSpPr>
        <p:spPr>
          <a:xfrm>
            <a:off x="657507" y="973668"/>
            <a:ext cx="3439658" cy="1020232"/>
          </a:xfrm>
        </p:spPr>
        <p:txBody>
          <a:bodyPr vert="horz" lIns="91440" tIns="45720" rIns="91440" bIns="45720" rtlCol="0" anchor="ctr">
            <a:normAutofit/>
          </a:bodyPr>
          <a:lstStyle/>
          <a:p>
            <a:pPr>
              <a:lnSpc>
                <a:spcPct val="90000"/>
              </a:lnSpc>
            </a:pPr>
            <a:r>
              <a:rPr lang="en-US" sz="2400" dirty="0">
                <a:solidFill>
                  <a:schemeClr val="tx1"/>
                </a:solidFill>
              </a:rPr>
              <a:t>ENDOMYOCARDIAL BIOPSY</a:t>
            </a:r>
          </a:p>
        </p:txBody>
      </p:sp>
      <p:pic>
        <p:nvPicPr>
          <p:cNvPr id="8" name="Picture Placeholder 7" descr="A close-up of a yellow object&#10;&#10;Description automatically generated">
            <a:extLst>
              <a:ext uri="{FF2B5EF4-FFF2-40B4-BE49-F238E27FC236}">
                <a16:creationId xmlns:a16="http://schemas.microsoft.com/office/drawing/2014/main" id="{D446B33D-AFEE-F44C-D4CA-91AB24E6DF86}"/>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r="1" b="3640"/>
          <a:stretch/>
        </p:blipFill>
        <p:spPr>
          <a:xfrm>
            <a:off x="5142960" y="1130232"/>
            <a:ext cx="6391533" cy="5250498"/>
          </a:xfrm>
          <a:prstGeom prst="rect">
            <a:avLst/>
          </a:prstGeom>
        </p:spPr>
      </p:pic>
      <p:sp>
        <p:nvSpPr>
          <p:cNvPr id="32" name="Rectangle 31">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4" name="Oval 33">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6" name="Oval 35">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 name="Content Placeholder 2">
            <a:extLst>
              <a:ext uri="{FF2B5EF4-FFF2-40B4-BE49-F238E27FC236}">
                <a16:creationId xmlns:a16="http://schemas.microsoft.com/office/drawing/2014/main" id="{DBC17ED2-5A34-C087-9FA2-7779B1FDB0EA}"/>
              </a:ext>
            </a:extLst>
          </p:cNvPr>
          <p:cNvSpPr>
            <a:spLocks noGrp="1"/>
          </p:cNvSpPr>
          <p:nvPr>
            <p:ph type="body" sz="half" idx="2"/>
          </p:nvPr>
        </p:nvSpPr>
        <p:spPr>
          <a:xfrm>
            <a:off x="1154955" y="2120900"/>
            <a:ext cx="3133726" cy="3898900"/>
          </a:xfrm>
        </p:spPr>
        <p:txBody>
          <a:bodyPr vert="horz" lIns="91440" tIns="45720" rIns="91440" bIns="45720" rtlCol="0">
            <a:normAutofit/>
          </a:bodyPr>
          <a:lstStyle/>
          <a:p>
            <a:pPr marL="285750" indent="-285750">
              <a:buFont typeface="Wingdings 3" charset="2"/>
              <a:buChar char=""/>
            </a:pPr>
            <a:r>
              <a:rPr lang="en-US" sz="2000" dirty="0">
                <a:solidFill>
                  <a:schemeClr val="tx1"/>
                </a:solidFill>
              </a:rPr>
              <a:t>100% sensitive &amp; specific</a:t>
            </a:r>
          </a:p>
          <a:p>
            <a:pPr marL="285750" indent="-285750">
              <a:buFont typeface="Wingdings 3" charset="2"/>
              <a:buChar char=""/>
            </a:pPr>
            <a:r>
              <a:rPr lang="en-US" sz="2000" dirty="0">
                <a:solidFill>
                  <a:schemeClr val="tx1"/>
                </a:solidFill>
              </a:rPr>
              <a:t>biopsy specimens are collected from multiple sites (≥4 are recommended)</a:t>
            </a:r>
          </a:p>
          <a:p>
            <a:pPr>
              <a:buFont typeface="Wingdings 3" charset="2"/>
              <a:buChar char=""/>
            </a:pPr>
            <a:endParaRPr lang="en-US" dirty="0">
              <a:solidFill>
                <a:schemeClr val="tx1"/>
              </a:solidFill>
            </a:endParaRPr>
          </a:p>
          <a:p>
            <a:pPr>
              <a:buFont typeface="Wingdings 3" charset="2"/>
              <a:buChar char=""/>
            </a:pPr>
            <a:endParaRPr lang="en-US" dirty="0">
              <a:solidFill>
                <a:schemeClr val="tx1"/>
              </a:solidFill>
            </a:endParaRPr>
          </a:p>
        </p:txBody>
      </p:sp>
      <p:sp>
        <p:nvSpPr>
          <p:cNvPr id="38"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IN"/>
          </a:p>
        </p:txBody>
      </p:sp>
    </p:spTree>
    <p:extLst>
      <p:ext uri="{BB962C8B-B14F-4D97-AF65-F5344CB8AC3E}">
        <p14:creationId xmlns:p14="http://schemas.microsoft.com/office/powerpoint/2010/main" val="15651251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A9A3D-0889-C4C3-8F11-F786A701BFE1}"/>
              </a:ext>
            </a:extLst>
          </p:cNvPr>
          <p:cNvSpPr>
            <a:spLocks noGrp="1"/>
          </p:cNvSpPr>
          <p:nvPr>
            <p:ph type="title" idx="4294967295"/>
          </p:nvPr>
        </p:nvSpPr>
        <p:spPr>
          <a:xfrm>
            <a:off x="0" y="76200"/>
            <a:ext cx="3773488" cy="762000"/>
          </a:xfrm>
        </p:spPr>
        <p:txBody>
          <a:bodyPr>
            <a:normAutofit/>
          </a:bodyPr>
          <a:lstStyle/>
          <a:p>
            <a:r>
              <a:rPr lang="en-US" dirty="0">
                <a:solidFill>
                  <a:schemeClr val="tx2"/>
                </a:solidFill>
              </a:rPr>
              <a:t>ECHO:</a:t>
            </a:r>
            <a:endParaRPr lang="en-IN" dirty="0">
              <a:solidFill>
                <a:schemeClr val="tx2"/>
              </a:solidFill>
            </a:endParaRPr>
          </a:p>
        </p:txBody>
      </p:sp>
      <p:pic>
        <p:nvPicPr>
          <p:cNvPr id="7" name="Content Placeholder 6" descr="A collage of ultrasound images&#10;&#10;Description automatically generated">
            <a:extLst>
              <a:ext uri="{FF2B5EF4-FFF2-40B4-BE49-F238E27FC236}">
                <a16:creationId xmlns:a16="http://schemas.microsoft.com/office/drawing/2014/main" id="{5421C72D-5B05-04ED-04B7-8894A39F2A6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391055" y="838200"/>
            <a:ext cx="8647890" cy="5943600"/>
          </a:xfrm>
        </p:spPr>
      </p:pic>
    </p:spTree>
    <p:extLst>
      <p:ext uri="{BB962C8B-B14F-4D97-AF65-F5344CB8AC3E}">
        <p14:creationId xmlns:p14="http://schemas.microsoft.com/office/powerpoint/2010/main" val="2460438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images of a person's body&#10;&#10;Description automatically generated">
            <a:extLst>
              <a:ext uri="{FF2B5EF4-FFF2-40B4-BE49-F238E27FC236}">
                <a16:creationId xmlns:a16="http://schemas.microsoft.com/office/drawing/2014/main" id="{19FBA6BD-0E3D-A752-94BA-CF3062202723}"/>
              </a:ext>
            </a:extLst>
          </p:cNvPr>
          <p:cNvPicPr>
            <a:picLocks noChangeAspect="1"/>
          </p:cNvPicPr>
          <p:nvPr/>
        </p:nvPicPr>
        <p:blipFill rotWithShape="1">
          <a:blip r:embed="rId3">
            <a:extLst>
              <a:ext uri="{28A0092B-C50C-407E-A947-70E740481C1C}">
                <a14:useLocalDpi xmlns:a14="http://schemas.microsoft.com/office/drawing/2010/main" val="0"/>
              </a:ext>
            </a:extLst>
          </a:blip>
          <a:srcRect t="-469" r="34137" b="70453"/>
          <a:stretch/>
        </p:blipFill>
        <p:spPr>
          <a:xfrm>
            <a:off x="703485" y="2118005"/>
            <a:ext cx="5304914" cy="2991322"/>
          </a:xfrm>
          <a:prstGeom prst="rect">
            <a:avLst/>
          </a:prstGeom>
        </p:spPr>
      </p:pic>
      <p:sp>
        <p:nvSpPr>
          <p:cNvPr id="6" name="Rectangle 5">
            <a:extLst>
              <a:ext uri="{FF2B5EF4-FFF2-40B4-BE49-F238E27FC236}">
                <a16:creationId xmlns:a16="http://schemas.microsoft.com/office/drawing/2014/main" id="{ED8ACFA4-E8CC-CB3C-0892-53BD12362DFF}"/>
              </a:ext>
            </a:extLst>
          </p:cNvPr>
          <p:cNvSpPr/>
          <p:nvPr/>
        </p:nvSpPr>
        <p:spPr>
          <a:xfrm>
            <a:off x="131974" y="157796"/>
            <a:ext cx="9150389" cy="584775"/>
          </a:xfrm>
          <a:prstGeom prst="rect">
            <a:avLst/>
          </a:prstGeom>
          <a:noFill/>
        </p:spPr>
        <p:txBody>
          <a:bodyPr wrap="square" lIns="91440" tIns="45720" rIns="91440" bIns="45720">
            <a:spAutoFit/>
          </a:bodyPr>
          <a:lstStyle/>
          <a:p>
            <a:pPr algn="ctr"/>
            <a:r>
              <a:rPr lang="en-US" sz="3200" b="1" u="sng" cap="none" spc="0" dirty="0">
                <a:ln w="0"/>
                <a:solidFill>
                  <a:schemeClr val="tx1"/>
                </a:solidFill>
                <a:effectLst>
                  <a:outerShdw blurRad="38100" dist="19050" dir="2700000" algn="tl" rotWithShape="0">
                    <a:schemeClr val="dk1">
                      <a:alpha val="40000"/>
                    </a:schemeClr>
                  </a:outerShdw>
                </a:effectLst>
              </a:rPr>
              <a:t>SPECKLE TRACKING ECHOCARDIOGRAPHY</a:t>
            </a:r>
          </a:p>
        </p:txBody>
      </p:sp>
      <p:sp>
        <p:nvSpPr>
          <p:cNvPr id="7" name="Rectangle 6">
            <a:extLst>
              <a:ext uri="{FF2B5EF4-FFF2-40B4-BE49-F238E27FC236}">
                <a16:creationId xmlns:a16="http://schemas.microsoft.com/office/drawing/2014/main" id="{C5CF18B9-9317-5507-5F5B-2775D04BA926}"/>
              </a:ext>
            </a:extLst>
          </p:cNvPr>
          <p:cNvSpPr/>
          <p:nvPr/>
        </p:nvSpPr>
        <p:spPr>
          <a:xfrm>
            <a:off x="810705" y="2967335"/>
            <a:ext cx="1165678" cy="923330"/>
          </a:xfrm>
          <a:prstGeom prst="rect">
            <a:avLst/>
          </a:prstGeom>
          <a:noFill/>
        </p:spPr>
        <p:txBody>
          <a:bodyPr wrap="square" lIns="91440" tIns="45720" rIns="91440" bIns="45720">
            <a:spAutoFit/>
          </a:bodyPr>
          <a:lstStyle/>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9" name="Picture 8" descr="A collage of images of a person's body&#10;&#10;Description automatically generated">
            <a:extLst>
              <a:ext uri="{FF2B5EF4-FFF2-40B4-BE49-F238E27FC236}">
                <a16:creationId xmlns:a16="http://schemas.microsoft.com/office/drawing/2014/main" id="{24F867CD-560D-7794-7C63-6779CBC82821}"/>
              </a:ext>
            </a:extLst>
          </p:cNvPr>
          <p:cNvPicPr>
            <a:picLocks noChangeAspect="1"/>
          </p:cNvPicPr>
          <p:nvPr/>
        </p:nvPicPr>
        <p:blipFill rotWithShape="1">
          <a:blip r:embed="rId3">
            <a:extLst>
              <a:ext uri="{28A0092B-C50C-407E-A947-70E740481C1C}">
                <a14:useLocalDpi xmlns:a14="http://schemas.microsoft.com/office/drawing/2010/main" val="0"/>
              </a:ext>
            </a:extLst>
          </a:blip>
          <a:srcRect l="66084" t="25561" b="47047"/>
          <a:stretch/>
        </p:blipFill>
        <p:spPr>
          <a:xfrm>
            <a:off x="6614808" y="2086486"/>
            <a:ext cx="4976605" cy="3022842"/>
          </a:xfrm>
          <a:prstGeom prst="rect">
            <a:avLst/>
          </a:prstGeom>
        </p:spPr>
      </p:pic>
      <p:sp>
        <p:nvSpPr>
          <p:cNvPr id="10" name="Rectangle 9">
            <a:extLst>
              <a:ext uri="{FF2B5EF4-FFF2-40B4-BE49-F238E27FC236}">
                <a16:creationId xmlns:a16="http://schemas.microsoft.com/office/drawing/2014/main" id="{46D5029E-3300-EAF4-BCBA-58B6A4F532D4}"/>
              </a:ext>
            </a:extLst>
          </p:cNvPr>
          <p:cNvSpPr/>
          <p:nvPr/>
        </p:nvSpPr>
        <p:spPr>
          <a:xfrm>
            <a:off x="6003634" y="2967335"/>
            <a:ext cx="184731" cy="923330"/>
          </a:xfrm>
          <a:prstGeom prst="rect">
            <a:avLst/>
          </a:prstGeom>
          <a:noFill/>
        </p:spPr>
        <p:txBody>
          <a:bodyPr wrap="none" lIns="91440" tIns="45720" rIns="91440" bIns="45720">
            <a:spAutoFit/>
          </a:bodyPr>
          <a:lstStyle/>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1" name="TextBox 10">
            <a:extLst>
              <a:ext uri="{FF2B5EF4-FFF2-40B4-BE49-F238E27FC236}">
                <a16:creationId xmlns:a16="http://schemas.microsoft.com/office/drawing/2014/main" id="{E6C5D520-1197-04F8-AE0F-B5FFAD2FFB86}"/>
              </a:ext>
            </a:extLst>
          </p:cNvPr>
          <p:cNvSpPr txBox="1"/>
          <p:nvPr/>
        </p:nvSpPr>
        <p:spPr>
          <a:xfrm>
            <a:off x="6777872" y="2271860"/>
            <a:ext cx="301658" cy="369332"/>
          </a:xfrm>
          <a:prstGeom prst="rect">
            <a:avLst/>
          </a:prstGeom>
          <a:solidFill>
            <a:schemeClr val="tx1"/>
          </a:solidFill>
        </p:spPr>
        <p:txBody>
          <a:bodyPr wrap="square" rtlCol="0">
            <a:spAutoFit/>
          </a:bodyPr>
          <a:lstStyle/>
          <a:p>
            <a:endParaRPr lang="en-IN" dirty="0"/>
          </a:p>
        </p:txBody>
      </p:sp>
      <p:sp>
        <p:nvSpPr>
          <p:cNvPr id="12" name="TextBox 11">
            <a:extLst>
              <a:ext uri="{FF2B5EF4-FFF2-40B4-BE49-F238E27FC236}">
                <a16:creationId xmlns:a16="http://schemas.microsoft.com/office/drawing/2014/main" id="{22156C3C-B0BB-2934-B03E-3959F84ACB89}"/>
              </a:ext>
            </a:extLst>
          </p:cNvPr>
          <p:cNvSpPr txBox="1"/>
          <p:nvPr/>
        </p:nvSpPr>
        <p:spPr>
          <a:xfrm>
            <a:off x="3167405" y="2205872"/>
            <a:ext cx="226243" cy="301658"/>
          </a:xfrm>
          <a:prstGeom prst="rect">
            <a:avLst/>
          </a:prstGeom>
          <a:solidFill>
            <a:schemeClr val="tx1"/>
          </a:solidFill>
        </p:spPr>
        <p:txBody>
          <a:bodyPr wrap="square" rtlCol="0">
            <a:spAutoFit/>
          </a:bodyPr>
          <a:lstStyle/>
          <a:p>
            <a:endParaRPr lang="en-IN" dirty="0"/>
          </a:p>
        </p:txBody>
      </p:sp>
      <p:sp>
        <p:nvSpPr>
          <p:cNvPr id="13" name="TextBox 12">
            <a:extLst>
              <a:ext uri="{FF2B5EF4-FFF2-40B4-BE49-F238E27FC236}">
                <a16:creationId xmlns:a16="http://schemas.microsoft.com/office/drawing/2014/main" id="{A19B42E4-4B57-AD5D-36A0-90564C27CD79}"/>
              </a:ext>
            </a:extLst>
          </p:cNvPr>
          <p:cNvSpPr txBox="1"/>
          <p:nvPr/>
        </p:nvSpPr>
        <p:spPr>
          <a:xfrm>
            <a:off x="3054284" y="4739995"/>
            <a:ext cx="339364" cy="369332"/>
          </a:xfrm>
          <a:prstGeom prst="rect">
            <a:avLst/>
          </a:prstGeom>
          <a:solidFill>
            <a:schemeClr val="tx1"/>
          </a:solidFill>
        </p:spPr>
        <p:txBody>
          <a:bodyPr wrap="square" rtlCol="0">
            <a:spAutoFit/>
          </a:bodyPr>
          <a:lstStyle/>
          <a:p>
            <a:endParaRPr lang="en-IN" dirty="0"/>
          </a:p>
        </p:txBody>
      </p:sp>
    </p:spTree>
    <p:extLst>
      <p:ext uri="{BB962C8B-B14F-4D97-AF65-F5344CB8AC3E}">
        <p14:creationId xmlns:p14="http://schemas.microsoft.com/office/powerpoint/2010/main" val="2908938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CE56A4-DE3E-4B96-E617-57008ABF18B6}"/>
              </a:ext>
            </a:extLst>
          </p:cNvPr>
          <p:cNvSpPr>
            <a:spLocks noGrp="1"/>
          </p:cNvSpPr>
          <p:nvPr>
            <p:ph idx="4294967295"/>
          </p:nvPr>
        </p:nvSpPr>
        <p:spPr>
          <a:xfrm>
            <a:off x="104775" y="133350"/>
            <a:ext cx="10534650" cy="6724649"/>
          </a:xfrm>
        </p:spPr>
        <p:txBody>
          <a:bodyPr>
            <a:normAutofit/>
          </a:bodyPr>
          <a:lstStyle/>
          <a:p>
            <a:r>
              <a:rPr lang="en-IN" dirty="0"/>
              <a:t>Falk RH, Alexander KM, Liao R, Dorbala S. AL (Light-Chain) Cardiac Amyloidosis: A Review of Diagnosis and Therapy. J Am Coll </a:t>
            </a:r>
            <a:r>
              <a:rPr lang="en-IN" dirty="0" err="1"/>
              <a:t>Cardiol</a:t>
            </a:r>
            <a:r>
              <a:rPr lang="en-IN" dirty="0"/>
              <a:t>. 2016 Sep 20;68(12):1323-41. </a:t>
            </a:r>
            <a:r>
              <a:rPr lang="en-IN" dirty="0" err="1"/>
              <a:t>doi</a:t>
            </a:r>
            <a:r>
              <a:rPr lang="en-IN" dirty="0"/>
              <a:t>: 10.1016/j.jacc.2016.06.053. PMID: 27634125.</a:t>
            </a:r>
          </a:p>
          <a:p>
            <a:r>
              <a:rPr lang="en-IN" dirty="0"/>
              <a:t>Hartnett J, Jaber W, Maurer M, Sperry B, Hanna M, Collier P, Patel DR, </a:t>
            </a:r>
            <a:r>
              <a:rPr lang="en-IN" dirty="0" err="1"/>
              <a:t>Wazni</a:t>
            </a:r>
            <a:r>
              <a:rPr lang="en-IN" dirty="0"/>
              <a:t> OM, Donnellan E. Electrophysiological Manifestations of Cardiac Amyloidosis: JACC: </a:t>
            </a:r>
            <a:r>
              <a:rPr lang="en-IN" dirty="0" err="1"/>
              <a:t>CardioOncology</a:t>
            </a:r>
            <a:r>
              <a:rPr lang="en-IN" dirty="0"/>
              <a:t> State-of-the-Art Review. JACC </a:t>
            </a:r>
            <a:r>
              <a:rPr lang="en-IN" dirty="0" err="1"/>
              <a:t>CardioOncol</a:t>
            </a:r>
            <a:r>
              <a:rPr lang="en-IN" dirty="0"/>
              <a:t>. 2021 Oct 19;3(4):506-515</a:t>
            </a:r>
          </a:p>
          <a:p>
            <a:r>
              <a:rPr lang="en-IN" dirty="0"/>
              <a:t>Dorbala S, Ando Y, Bokhari S, </a:t>
            </a:r>
            <a:r>
              <a:rPr lang="en-IN" dirty="0" err="1"/>
              <a:t>Dispenzieri</a:t>
            </a:r>
            <a:r>
              <a:rPr lang="en-IN" dirty="0"/>
              <a:t> A, Falk RH, Ferrari VA, Fontana M, </a:t>
            </a:r>
            <a:r>
              <a:rPr lang="en-IN" dirty="0" err="1"/>
              <a:t>Gheysens</a:t>
            </a:r>
            <a:r>
              <a:rPr lang="en-IN" dirty="0"/>
              <a:t> O, </a:t>
            </a:r>
            <a:r>
              <a:rPr lang="en-IN" dirty="0" err="1"/>
              <a:t>Gillmore</a:t>
            </a:r>
            <a:r>
              <a:rPr lang="en-IN" dirty="0"/>
              <a:t> JD, </a:t>
            </a:r>
            <a:r>
              <a:rPr lang="en-IN" dirty="0" err="1"/>
              <a:t>Glaudemans</a:t>
            </a:r>
            <a:r>
              <a:rPr lang="en-IN" dirty="0"/>
              <a:t> AWJM, Hanna MA, </a:t>
            </a:r>
            <a:r>
              <a:rPr lang="en-IN" dirty="0" err="1"/>
              <a:t>Hazenberg</a:t>
            </a:r>
            <a:r>
              <a:rPr lang="en-IN" dirty="0"/>
              <a:t> BPC, Kristen AV, Kwong RY, Maurer MS, </a:t>
            </a:r>
            <a:r>
              <a:rPr lang="en-IN" dirty="0" err="1"/>
              <a:t>Merlini</a:t>
            </a:r>
            <a:r>
              <a:rPr lang="en-IN" dirty="0"/>
              <a:t> G, Miller EJ, Moon JC, Murthy VL, </a:t>
            </a:r>
            <a:r>
              <a:rPr lang="en-IN" dirty="0" err="1"/>
              <a:t>Quarta</a:t>
            </a:r>
            <a:r>
              <a:rPr lang="en-IN" dirty="0"/>
              <a:t> CC, </a:t>
            </a:r>
            <a:r>
              <a:rPr lang="en-IN" dirty="0" err="1"/>
              <a:t>Rapezzi</a:t>
            </a:r>
            <a:r>
              <a:rPr lang="en-IN" dirty="0"/>
              <a:t> C, Ruberg FL, Shah SJ, </a:t>
            </a:r>
            <a:r>
              <a:rPr lang="en-IN" dirty="0" err="1"/>
              <a:t>Slart</a:t>
            </a:r>
            <a:r>
              <a:rPr lang="en-IN" dirty="0"/>
              <a:t> RHJA, Verberne HJ, Bourque JM. ASNC/AHA/ASE/EANM/HFSA/ISA/SCMR/SNMMI expert consensus recommendations for multimodality imaging in cardiac amyloidosis: Part 1 of 2-evidence base and standardized methods of imaging. J </a:t>
            </a:r>
            <a:r>
              <a:rPr lang="en-IN" dirty="0" err="1"/>
              <a:t>Nucl</a:t>
            </a:r>
            <a:r>
              <a:rPr lang="en-IN" dirty="0"/>
              <a:t> </a:t>
            </a:r>
            <a:r>
              <a:rPr lang="en-IN" dirty="0" err="1"/>
              <a:t>Cardiol</a:t>
            </a:r>
            <a:r>
              <a:rPr lang="en-IN" dirty="0"/>
              <a:t>. 2019 </a:t>
            </a:r>
          </a:p>
          <a:p>
            <a:r>
              <a:rPr lang="en-IN" dirty="0"/>
              <a:t>Ruberg, F, Grogan, M, Hanna, M. et al. Transthyretin Amyloid Cardiomyopathy: JACC State-of-the-Art Review. J Am Coll </a:t>
            </a:r>
            <a:r>
              <a:rPr lang="en-IN" dirty="0" err="1"/>
              <a:t>Cardiol</a:t>
            </a:r>
            <a:r>
              <a:rPr lang="en-IN" dirty="0"/>
              <a:t>. 2019 Jun, 73 (22) 2872–2891.</a:t>
            </a:r>
          </a:p>
          <a:p>
            <a:r>
              <a:rPr lang="en-IN" dirty="0"/>
              <a:t>Donnelly, Joseph P and Mazen Hanna. “Cardiac amyloidosis: An update on diagnosis and treatment.” Cleveland Clinic Journal of Medicine 84 (2017): 12 - 26.</a:t>
            </a:r>
          </a:p>
        </p:txBody>
      </p:sp>
    </p:spTree>
    <p:extLst>
      <p:ext uri="{BB962C8B-B14F-4D97-AF65-F5344CB8AC3E}">
        <p14:creationId xmlns:p14="http://schemas.microsoft.com/office/powerpoint/2010/main" val="2551247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a:extLst>
              <a:ext uri="{FF2B5EF4-FFF2-40B4-BE49-F238E27FC236}">
                <a16:creationId xmlns:a16="http://schemas.microsoft.com/office/drawing/2014/main" id="{B3D9FF27-6ABC-A699-C7B5-44545F79213C}"/>
              </a:ext>
            </a:extLst>
          </p:cNvPr>
          <p:cNvPicPr>
            <a:picLocks noChangeAspect="1"/>
          </p:cNvPicPr>
          <p:nvPr/>
        </p:nvPicPr>
        <p:blipFill rotWithShape="1">
          <a:blip r:embed="rId2">
            <a:extLst>
              <a:ext uri="{28A0092B-C50C-407E-A947-70E740481C1C}">
                <a14:useLocalDpi xmlns:a14="http://schemas.microsoft.com/office/drawing/2010/main" val="0"/>
              </a:ext>
            </a:extLst>
          </a:blip>
          <a:srcRect b="34170"/>
          <a:stretch/>
        </p:blipFill>
        <p:spPr>
          <a:xfrm>
            <a:off x="1057571" y="544398"/>
            <a:ext cx="8972549" cy="5769203"/>
          </a:xfrm>
          <a:prstGeom prst="rect">
            <a:avLst/>
          </a:prstGeom>
        </p:spPr>
      </p:pic>
      <p:sp>
        <p:nvSpPr>
          <p:cNvPr id="8" name="TextBox 7">
            <a:extLst>
              <a:ext uri="{FF2B5EF4-FFF2-40B4-BE49-F238E27FC236}">
                <a16:creationId xmlns:a16="http://schemas.microsoft.com/office/drawing/2014/main" id="{4FC8458A-8ED2-7115-A608-689137EFF9CF}"/>
              </a:ext>
            </a:extLst>
          </p:cNvPr>
          <p:cNvSpPr txBox="1"/>
          <p:nvPr/>
        </p:nvSpPr>
        <p:spPr>
          <a:xfrm>
            <a:off x="8069344" y="6419652"/>
            <a:ext cx="3563333" cy="369332"/>
          </a:xfrm>
          <a:prstGeom prst="rect">
            <a:avLst/>
          </a:prstGeom>
          <a:noFill/>
        </p:spPr>
        <p:txBody>
          <a:bodyPr wrap="square">
            <a:spAutoFit/>
          </a:bodyPr>
          <a:lstStyle/>
          <a:p>
            <a:r>
              <a:rPr lang="en-IN" dirty="0"/>
              <a:t> </a:t>
            </a:r>
            <a:r>
              <a:rPr lang="en-IN" sz="1400" i="1" dirty="0"/>
              <a:t>Dorbala S et al J </a:t>
            </a:r>
            <a:r>
              <a:rPr lang="en-IN" sz="1400" i="1" dirty="0" err="1"/>
              <a:t>Nucl</a:t>
            </a:r>
            <a:r>
              <a:rPr lang="en-IN" sz="1400" i="1" dirty="0"/>
              <a:t> </a:t>
            </a:r>
            <a:r>
              <a:rPr lang="en-IN" sz="1400" i="1" dirty="0" err="1"/>
              <a:t>Cardiol</a:t>
            </a:r>
            <a:r>
              <a:rPr lang="en-IN" sz="1400" i="1" dirty="0"/>
              <a:t>. 2019 </a:t>
            </a:r>
          </a:p>
        </p:txBody>
      </p:sp>
    </p:spTree>
    <p:extLst>
      <p:ext uri="{BB962C8B-B14F-4D97-AF65-F5344CB8AC3E}">
        <p14:creationId xmlns:p14="http://schemas.microsoft.com/office/powerpoint/2010/main" val="3821397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992BAD90-A75C-089E-7483-82CE009F9CF2}"/>
              </a:ext>
            </a:extLst>
          </p:cNvPr>
          <p:cNvPicPr>
            <a:picLocks noChangeAspect="1"/>
          </p:cNvPicPr>
          <p:nvPr/>
        </p:nvPicPr>
        <p:blipFill rotWithShape="1">
          <a:blip r:embed="rId2">
            <a:extLst>
              <a:ext uri="{28A0092B-C50C-407E-A947-70E740481C1C}">
                <a14:useLocalDpi xmlns:a14="http://schemas.microsoft.com/office/drawing/2010/main" val="0"/>
              </a:ext>
            </a:extLst>
          </a:blip>
          <a:srcRect t="43750" b="32500"/>
          <a:stretch/>
        </p:blipFill>
        <p:spPr>
          <a:xfrm>
            <a:off x="466725" y="609600"/>
            <a:ext cx="9925049" cy="5219700"/>
          </a:xfrm>
          <a:prstGeom prst="rect">
            <a:avLst/>
          </a:prstGeom>
        </p:spPr>
      </p:pic>
    </p:spTree>
    <p:extLst>
      <p:ext uri="{BB962C8B-B14F-4D97-AF65-F5344CB8AC3E}">
        <p14:creationId xmlns:p14="http://schemas.microsoft.com/office/powerpoint/2010/main" val="3686011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7E12E353-D740-D7BA-5691-FB12CE4DFD61}"/>
              </a:ext>
            </a:extLst>
          </p:cNvPr>
          <p:cNvPicPr>
            <a:picLocks noChangeAspect="1"/>
          </p:cNvPicPr>
          <p:nvPr/>
        </p:nvPicPr>
        <p:blipFill rotWithShape="1">
          <a:blip r:embed="rId2">
            <a:extLst>
              <a:ext uri="{28A0092B-C50C-407E-A947-70E740481C1C}">
                <a14:useLocalDpi xmlns:a14="http://schemas.microsoft.com/office/drawing/2010/main" val="0"/>
              </a:ext>
            </a:extLst>
          </a:blip>
          <a:srcRect t="67500" r="1381" b="18864"/>
          <a:stretch/>
        </p:blipFill>
        <p:spPr>
          <a:xfrm>
            <a:off x="90487" y="1495425"/>
            <a:ext cx="12011025" cy="3867149"/>
          </a:xfrm>
          <a:prstGeom prst="rect">
            <a:avLst/>
          </a:prstGeom>
        </p:spPr>
      </p:pic>
      <p:sp>
        <p:nvSpPr>
          <p:cNvPr id="6" name="TextBox 5">
            <a:extLst>
              <a:ext uri="{FF2B5EF4-FFF2-40B4-BE49-F238E27FC236}">
                <a16:creationId xmlns:a16="http://schemas.microsoft.com/office/drawing/2014/main" id="{3B13B968-D78A-B5C7-E1D9-968D4C53F312}"/>
              </a:ext>
            </a:extLst>
          </p:cNvPr>
          <p:cNvSpPr txBox="1"/>
          <p:nvPr/>
        </p:nvSpPr>
        <p:spPr>
          <a:xfrm>
            <a:off x="7666349" y="6414096"/>
            <a:ext cx="6094428" cy="369332"/>
          </a:xfrm>
          <a:prstGeom prst="rect">
            <a:avLst/>
          </a:prstGeom>
          <a:noFill/>
        </p:spPr>
        <p:txBody>
          <a:bodyPr wrap="square">
            <a:spAutoFit/>
          </a:bodyPr>
          <a:lstStyle/>
          <a:p>
            <a:r>
              <a:rPr lang="it-IT" i="1" dirty="0"/>
              <a:t>Dorbala S et al J Nucl Cardiol. 2019 </a:t>
            </a:r>
            <a:endParaRPr lang="en-IN" i="1" dirty="0"/>
          </a:p>
        </p:txBody>
      </p:sp>
    </p:spTree>
    <p:extLst>
      <p:ext uri="{BB962C8B-B14F-4D97-AF65-F5344CB8AC3E}">
        <p14:creationId xmlns:p14="http://schemas.microsoft.com/office/powerpoint/2010/main" val="584852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EAD74-DBC2-0A31-AB66-D7E216B3A464}"/>
              </a:ext>
            </a:extLst>
          </p:cNvPr>
          <p:cNvSpPr>
            <a:spLocks noGrp="1"/>
          </p:cNvSpPr>
          <p:nvPr>
            <p:ph type="title" idx="4294967295"/>
          </p:nvPr>
        </p:nvSpPr>
        <p:spPr>
          <a:xfrm>
            <a:off x="0" y="87550"/>
            <a:ext cx="8761413" cy="768484"/>
          </a:xfrm>
        </p:spPr>
        <p:txBody>
          <a:bodyPr/>
          <a:lstStyle/>
          <a:p>
            <a:r>
              <a:rPr lang="en-US" b="1" dirty="0">
                <a:solidFill>
                  <a:schemeClr val="tx1"/>
                </a:solidFill>
              </a:rPr>
              <a:t>CMR</a:t>
            </a:r>
            <a:endParaRPr lang="en-IN" b="1" dirty="0">
              <a:solidFill>
                <a:schemeClr val="tx1"/>
              </a:solidFill>
            </a:endParaRPr>
          </a:p>
        </p:txBody>
      </p:sp>
      <p:pic>
        <p:nvPicPr>
          <p:cNvPr id="5" name="Content Placeholder 4" descr="A collage of images of a brain&#10;&#10;Description automatically generated">
            <a:extLst>
              <a:ext uri="{FF2B5EF4-FFF2-40B4-BE49-F238E27FC236}">
                <a16:creationId xmlns:a16="http://schemas.microsoft.com/office/drawing/2014/main" id="{D5A875C5-7819-CB3D-3E6D-9000F851A8D7}"/>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329179" y="856035"/>
            <a:ext cx="8616099" cy="5648460"/>
          </a:xfrm>
        </p:spPr>
      </p:pic>
    </p:spTree>
    <p:extLst>
      <p:ext uri="{BB962C8B-B14F-4D97-AF65-F5344CB8AC3E}">
        <p14:creationId xmlns:p14="http://schemas.microsoft.com/office/powerpoint/2010/main" val="2325756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images of a human brain&#10;&#10;Description automatically generated">
            <a:extLst>
              <a:ext uri="{FF2B5EF4-FFF2-40B4-BE49-F238E27FC236}">
                <a16:creationId xmlns:a16="http://schemas.microsoft.com/office/drawing/2014/main" id="{AA79E14B-9243-26F0-F968-902DC9810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24" y="556181"/>
            <a:ext cx="8672660" cy="5759778"/>
          </a:xfrm>
          <a:prstGeom prst="rect">
            <a:avLst/>
          </a:prstGeom>
        </p:spPr>
      </p:pic>
    </p:spTree>
    <p:extLst>
      <p:ext uri="{BB962C8B-B14F-4D97-AF65-F5344CB8AC3E}">
        <p14:creationId xmlns:p14="http://schemas.microsoft.com/office/powerpoint/2010/main" val="1464394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CE1F66B3-868F-BC86-C172-919FCCCB5D00}"/>
              </a:ext>
            </a:extLst>
          </p:cNvPr>
          <p:cNvPicPr>
            <a:picLocks noChangeAspect="1"/>
          </p:cNvPicPr>
          <p:nvPr/>
        </p:nvPicPr>
        <p:blipFill rotWithShape="1">
          <a:blip r:embed="rId2">
            <a:extLst>
              <a:ext uri="{28A0092B-C50C-407E-A947-70E740481C1C}">
                <a14:useLocalDpi xmlns:a14="http://schemas.microsoft.com/office/drawing/2010/main" val="0"/>
              </a:ext>
            </a:extLst>
          </a:blip>
          <a:srcRect t="75833" r="21053" b="14583"/>
          <a:stretch/>
        </p:blipFill>
        <p:spPr>
          <a:xfrm>
            <a:off x="183406" y="1799617"/>
            <a:ext cx="11577335" cy="3404681"/>
          </a:xfrm>
          <a:prstGeom prst="rect">
            <a:avLst/>
          </a:prstGeom>
        </p:spPr>
      </p:pic>
    </p:spTree>
    <p:extLst>
      <p:ext uri="{BB962C8B-B14F-4D97-AF65-F5344CB8AC3E}">
        <p14:creationId xmlns:p14="http://schemas.microsoft.com/office/powerpoint/2010/main" val="1115979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images of a patient's chest&#10;&#10;Description automatically generated">
            <a:extLst>
              <a:ext uri="{FF2B5EF4-FFF2-40B4-BE49-F238E27FC236}">
                <a16:creationId xmlns:a16="http://schemas.microsoft.com/office/drawing/2014/main" id="{B8D8635A-A950-A6C3-E093-B9D063B99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749" y="1076324"/>
            <a:ext cx="7562851" cy="5476875"/>
          </a:xfrm>
          <a:prstGeom prst="rect">
            <a:avLst/>
          </a:prstGeom>
        </p:spPr>
      </p:pic>
      <p:sp>
        <p:nvSpPr>
          <p:cNvPr id="4" name="Rectangle 3">
            <a:extLst>
              <a:ext uri="{FF2B5EF4-FFF2-40B4-BE49-F238E27FC236}">
                <a16:creationId xmlns:a16="http://schemas.microsoft.com/office/drawing/2014/main" id="{3A881D24-F8CC-993B-4367-E383CD999A89}"/>
              </a:ext>
            </a:extLst>
          </p:cNvPr>
          <p:cNvSpPr/>
          <p:nvPr/>
        </p:nvSpPr>
        <p:spPr>
          <a:xfrm>
            <a:off x="6003634" y="2967335"/>
            <a:ext cx="184731" cy="923330"/>
          </a:xfrm>
          <a:prstGeom prst="rect">
            <a:avLst/>
          </a:prstGeom>
          <a:noFill/>
        </p:spPr>
        <p:txBody>
          <a:bodyPr wrap="none" lIns="91440" tIns="45720" rIns="91440" bIns="45720">
            <a:spAutoFit/>
          </a:bodyPr>
          <a:lstStyle/>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151150EC-3E1D-D7DA-BD9C-25526E571619}"/>
              </a:ext>
            </a:extLst>
          </p:cNvPr>
          <p:cNvSpPr txBox="1"/>
          <p:nvPr/>
        </p:nvSpPr>
        <p:spPr>
          <a:xfrm>
            <a:off x="256881" y="75785"/>
            <a:ext cx="6094428" cy="523220"/>
          </a:xfrm>
          <a:prstGeom prst="rect">
            <a:avLst/>
          </a:prstGeom>
          <a:noFill/>
        </p:spPr>
        <p:txBody>
          <a:bodyPr wrap="square">
            <a:spAutoFit/>
          </a:bodyPr>
          <a:lstStyle/>
          <a:p>
            <a:r>
              <a:rPr lang="en-IN" sz="1200" b="1" u="sng" baseline="100000" dirty="0"/>
              <a:t>99m</a:t>
            </a:r>
            <a:r>
              <a:rPr lang="en-IN" sz="2800" b="1" u="sng" dirty="0"/>
              <a:t>Tc-PYP/DPD/HMDP imaging</a:t>
            </a:r>
          </a:p>
        </p:txBody>
      </p:sp>
      <p:sp>
        <p:nvSpPr>
          <p:cNvPr id="8" name="TextBox 7">
            <a:extLst>
              <a:ext uri="{FF2B5EF4-FFF2-40B4-BE49-F238E27FC236}">
                <a16:creationId xmlns:a16="http://schemas.microsoft.com/office/drawing/2014/main" id="{165E2200-193A-E7C3-0E41-DA5DC3D05B6F}"/>
              </a:ext>
            </a:extLst>
          </p:cNvPr>
          <p:cNvSpPr txBox="1"/>
          <p:nvPr/>
        </p:nvSpPr>
        <p:spPr>
          <a:xfrm>
            <a:off x="3047215" y="3044014"/>
            <a:ext cx="6094428" cy="369332"/>
          </a:xfrm>
          <a:prstGeom prst="rect">
            <a:avLst/>
          </a:prstGeom>
          <a:noFill/>
        </p:spPr>
        <p:txBody>
          <a:bodyPr wrap="square">
            <a:spAutoFit/>
          </a:bodyPr>
          <a:lstStyle/>
          <a:p>
            <a:r>
              <a:rPr lang="en-IN" sz="1800" b="1" baseline="30000" dirty="0"/>
              <a:t>99m</a:t>
            </a:r>
            <a:endParaRPr lang="en-IN" dirty="0"/>
          </a:p>
        </p:txBody>
      </p:sp>
    </p:spTree>
    <p:extLst>
      <p:ext uri="{BB962C8B-B14F-4D97-AF65-F5344CB8AC3E}">
        <p14:creationId xmlns:p14="http://schemas.microsoft.com/office/powerpoint/2010/main" val="2154909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CCCAA-741F-3254-3675-98AFAEAF706F}"/>
              </a:ext>
            </a:extLst>
          </p:cNvPr>
          <p:cNvSpPr>
            <a:spLocks noGrp="1"/>
          </p:cNvSpPr>
          <p:nvPr>
            <p:ph type="title"/>
          </p:nvPr>
        </p:nvSpPr>
        <p:spPr/>
        <p:txBody>
          <a:bodyPr/>
          <a:lstStyle/>
          <a:p>
            <a:r>
              <a:rPr lang="en-IN" dirty="0" err="1"/>
              <a:t>Perugini</a:t>
            </a:r>
            <a:r>
              <a:rPr lang="en-IN" dirty="0"/>
              <a:t> grading scale</a:t>
            </a:r>
          </a:p>
        </p:txBody>
      </p:sp>
      <p:graphicFrame>
        <p:nvGraphicFramePr>
          <p:cNvPr id="4" name="Content Placeholder 3">
            <a:extLst>
              <a:ext uri="{FF2B5EF4-FFF2-40B4-BE49-F238E27FC236}">
                <a16:creationId xmlns:a16="http://schemas.microsoft.com/office/drawing/2014/main" id="{0F1C17D7-0F3F-D289-33BC-F961043D388B}"/>
              </a:ext>
            </a:extLst>
          </p:cNvPr>
          <p:cNvGraphicFramePr>
            <a:graphicFrameLocks noGrp="1"/>
          </p:cNvGraphicFramePr>
          <p:nvPr>
            <p:ph idx="1"/>
            <p:extLst>
              <p:ext uri="{D42A27DB-BD31-4B8C-83A1-F6EECF244321}">
                <p14:modId xmlns:p14="http://schemas.microsoft.com/office/powerpoint/2010/main" val="1708439785"/>
              </p:ext>
            </p:extLst>
          </p:nvPr>
        </p:nvGraphicFramePr>
        <p:xfrm>
          <a:off x="1155700" y="2603500"/>
          <a:ext cx="10147038" cy="1854200"/>
        </p:xfrm>
        <a:graphic>
          <a:graphicData uri="http://schemas.openxmlformats.org/drawingml/2006/table">
            <a:tbl>
              <a:tblPr firstRow="1" bandRow="1">
                <a:tableStyleId>{5C22544A-7EE6-4342-B048-85BDC9FD1C3A}</a:tableStyleId>
              </a:tblPr>
              <a:tblGrid>
                <a:gridCol w="1641070">
                  <a:extLst>
                    <a:ext uri="{9D8B030D-6E8A-4147-A177-3AD203B41FA5}">
                      <a16:colId xmlns:a16="http://schemas.microsoft.com/office/drawing/2014/main" val="420559611"/>
                    </a:ext>
                  </a:extLst>
                </a:gridCol>
                <a:gridCol w="8505968">
                  <a:extLst>
                    <a:ext uri="{9D8B030D-6E8A-4147-A177-3AD203B41FA5}">
                      <a16:colId xmlns:a16="http://schemas.microsoft.com/office/drawing/2014/main" val="986689614"/>
                    </a:ext>
                  </a:extLst>
                </a:gridCol>
              </a:tblGrid>
              <a:tr h="370840">
                <a:tc>
                  <a:txBody>
                    <a:bodyPr/>
                    <a:lstStyle/>
                    <a:p>
                      <a:r>
                        <a:rPr lang="en-US" dirty="0"/>
                        <a:t>GRADING</a:t>
                      </a:r>
                      <a:endParaRPr lang="en-IN" dirty="0"/>
                    </a:p>
                  </a:txBody>
                  <a:tcPr/>
                </a:tc>
                <a:tc>
                  <a:txBody>
                    <a:bodyPr/>
                    <a:lstStyle/>
                    <a:p>
                      <a:r>
                        <a:rPr lang="en-US" dirty="0"/>
                        <a:t>INTERPRETATION</a:t>
                      </a:r>
                      <a:endParaRPr lang="en-IN" dirty="0"/>
                    </a:p>
                  </a:txBody>
                  <a:tcPr/>
                </a:tc>
                <a:extLst>
                  <a:ext uri="{0D108BD9-81ED-4DB2-BD59-A6C34878D82A}">
                    <a16:rowId xmlns:a16="http://schemas.microsoft.com/office/drawing/2014/main" val="1985056097"/>
                  </a:ext>
                </a:extLst>
              </a:tr>
              <a:tr h="370840">
                <a:tc>
                  <a:txBody>
                    <a:bodyPr/>
                    <a:lstStyle/>
                    <a:p>
                      <a:r>
                        <a:rPr lang="en-US" dirty="0"/>
                        <a:t>0</a:t>
                      </a:r>
                      <a:endParaRPr lang="en-IN" dirty="0"/>
                    </a:p>
                  </a:txBody>
                  <a:tcPr/>
                </a:tc>
                <a:tc>
                  <a:txBody>
                    <a:bodyPr/>
                    <a:lstStyle/>
                    <a:p>
                      <a:r>
                        <a:rPr lang="en-US" dirty="0"/>
                        <a:t>No myocardial uptake &amp; normal bone uptake</a:t>
                      </a:r>
                      <a:endParaRPr lang="en-IN" dirty="0"/>
                    </a:p>
                  </a:txBody>
                  <a:tcPr/>
                </a:tc>
                <a:extLst>
                  <a:ext uri="{0D108BD9-81ED-4DB2-BD59-A6C34878D82A}">
                    <a16:rowId xmlns:a16="http://schemas.microsoft.com/office/drawing/2014/main" val="3555958482"/>
                  </a:ext>
                </a:extLst>
              </a:tr>
              <a:tr h="370840">
                <a:tc>
                  <a:txBody>
                    <a:bodyPr/>
                    <a:lstStyle/>
                    <a:p>
                      <a:r>
                        <a:rPr lang="en-US" dirty="0"/>
                        <a:t>1</a:t>
                      </a:r>
                      <a:endParaRPr lang="en-IN" dirty="0"/>
                    </a:p>
                  </a:txBody>
                  <a:tcPr/>
                </a:tc>
                <a:tc>
                  <a:txBody>
                    <a:bodyPr/>
                    <a:lstStyle/>
                    <a:p>
                      <a:r>
                        <a:rPr lang="en-US" dirty="0"/>
                        <a:t>Myocardial uptake less than rib uptake</a:t>
                      </a:r>
                      <a:endParaRPr lang="en-IN" dirty="0"/>
                    </a:p>
                  </a:txBody>
                  <a:tcPr/>
                </a:tc>
                <a:extLst>
                  <a:ext uri="{0D108BD9-81ED-4DB2-BD59-A6C34878D82A}">
                    <a16:rowId xmlns:a16="http://schemas.microsoft.com/office/drawing/2014/main" val="3648232185"/>
                  </a:ext>
                </a:extLst>
              </a:tr>
              <a:tr h="370840">
                <a:tc>
                  <a:txBody>
                    <a:bodyPr/>
                    <a:lstStyle/>
                    <a:p>
                      <a:r>
                        <a:rPr lang="en-US" dirty="0"/>
                        <a:t>2</a:t>
                      </a:r>
                      <a:endParaRPr lang="en-IN" dirty="0"/>
                    </a:p>
                  </a:txBody>
                  <a:tcPr/>
                </a:tc>
                <a:tc>
                  <a:txBody>
                    <a:bodyPr/>
                    <a:lstStyle/>
                    <a:p>
                      <a:r>
                        <a:rPr lang="en-US" dirty="0"/>
                        <a:t>Myocardial uptake equal to rib uptake</a:t>
                      </a:r>
                      <a:endParaRPr lang="en-IN" dirty="0"/>
                    </a:p>
                  </a:txBody>
                  <a:tcPr/>
                </a:tc>
                <a:extLst>
                  <a:ext uri="{0D108BD9-81ED-4DB2-BD59-A6C34878D82A}">
                    <a16:rowId xmlns:a16="http://schemas.microsoft.com/office/drawing/2014/main" val="1212921925"/>
                  </a:ext>
                </a:extLst>
              </a:tr>
              <a:tr h="370840">
                <a:tc>
                  <a:txBody>
                    <a:bodyPr/>
                    <a:lstStyle/>
                    <a:p>
                      <a:r>
                        <a:rPr lang="en-US" dirty="0"/>
                        <a:t>3</a:t>
                      </a:r>
                      <a:endParaRPr lang="en-IN" dirty="0"/>
                    </a:p>
                  </a:txBody>
                  <a:tcPr/>
                </a:tc>
                <a:tc>
                  <a:txBody>
                    <a:bodyPr/>
                    <a:lstStyle/>
                    <a:p>
                      <a:r>
                        <a:rPr lang="en-US" dirty="0"/>
                        <a:t>Myocardial uptake greater than rib uptake with mild or absent rib uptake</a:t>
                      </a:r>
                      <a:endParaRPr lang="en-IN" dirty="0"/>
                    </a:p>
                  </a:txBody>
                  <a:tcPr/>
                </a:tc>
                <a:extLst>
                  <a:ext uri="{0D108BD9-81ED-4DB2-BD59-A6C34878D82A}">
                    <a16:rowId xmlns:a16="http://schemas.microsoft.com/office/drawing/2014/main" val="1969622728"/>
                  </a:ext>
                </a:extLst>
              </a:tr>
            </a:tbl>
          </a:graphicData>
        </a:graphic>
      </p:graphicFrame>
    </p:spTree>
    <p:extLst>
      <p:ext uri="{BB962C8B-B14F-4D97-AF65-F5344CB8AC3E}">
        <p14:creationId xmlns:p14="http://schemas.microsoft.com/office/powerpoint/2010/main" val="1056085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x-ray images of a person&#10;&#10;Description automatically generated">
            <a:extLst>
              <a:ext uri="{FF2B5EF4-FFF2-40B4-BE49-F238E27FC236}">
                <a16:creationId xmlns:a16="http://schemas.microsoft.com/office/drawing/2014/main" id="{16F04996-904D-28F3-160A-D08C63740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8975" y="304800"/>
            <a:ext cx="6038850" cy="6324600"/>
          </a:xfrm>
          <a:prstGeom prst="rect">
            <a:avLst/>
          </a:prstGeom>
        </p:spPr>
      </p:pic>
    </p:spTree>
    <p:extLst>
      <p:ext uri="{BB962C8B-B14F-4D97-AF65-F5344CB8AC3E}">
        <p14:creationId xmlns:p14="http://schemas.microsoft.com/office/powerpoint/2010/main" val="1882184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683E98-271A-ACA7-5552-259266BFEB11}"/>
              </a:ext>
            </a:extLst>
          </p:cNvPr>
          <p:cNvSpPr>
            <a:spLocks noGrp="1"/>
          </p:cNvSpPr>
          <p:nvPr>
            <p:ph idx="4294967295"/>
          </p:nvPr>
        </p:nvSpPr>
        <p:spPr>
          <a:xfrm>
            <a:off x="0" y="447675"/>
            <a:ext cx="10334625" cy="5572125"/>
          </a:xfrm>
        </p:spPr>
        <p:txBody>
          <a:bodyPr/>
          <a:lstStyle/>
          <a:p>
            <a:r>
              <a:rPr lang="en-US" dirty="0"/>
              <a:t>1 HR APPROACH	- H/CL ratio of ≥ 1.5 – ATTR</a:t>
            </a:r>
          </a:p>
          <a:p>
            <a:r>
              <a:rPr lang="en-US" dirty="0"/>
              <a:t>3 HR APPROACH	- Grade 2 or 3 - ATTR</a:t>
            </a:r>
          </a:p>
          <a:p>
            <a:r>
              <a:rPr lang="en-US" dirty="0"/>
              <a:t>SPECT imaging 	- differentiate myocardial uptake from blood pool or 						  				  overlying bone uptake. </a:t>
            </a:r>
          </a:p>
          <a:p>
            <a:r>
              <a:rPr lang="en-US" dirty="0"/>
              <a:t>Diffuse uptake 	- cardiac amyloidosis</a:t>
            </a:r>
          </a:p>
          <a:p>
            <a:r>
              <a:rPr lang="en-US" dirty="0"/>
              <a:t>Focal uptake 	- early cardiac amyloidosis , acute or subacute MI</a:t>
            </a:r>
          </a:p>
          <a:p>
            <a:pPr marL="0" indent="0">
              <a:buNone/>
            </a:pPr>
            <a:r>
              <a:rPr lang="en-IN" sz="2400" b="1" u="sng" dirty="0">
                <a:solidFill>
                  <a:schemeClr val="accent1"/>
                </a:solidFill>
              </a:rPr>
              <a:t>ATTR CA:</a:t>
            </a:r>
          </a:p>
        </p:txBody>
      </p:sp>
      <p:pic>
        <p:nvPicPr>
          <p:cNvPr id="5" name="Picture 4" descr="A screenshot of a computer&#10;&#10;Description automatically generated">
            <a:extLst>
              <a:ext uri="{FF2B5EF4-FFF2-40B4-BE49-F238E27FC236}">
                <a16:creationId xmlns:a16="http://schemas.microsoft.com/office/drawing/2014/main" id="{8D0D6A08-AD9A-57AD-41A4-1012197283FA}"/>
              </a:ext>
            </a:extLst>
          </p:cNvPr>
          <p:cNvPicPr>
            <a:picLocks noChangeAspect="1"/>
          </p:cNvPicPr>
          <p:nvPr/>
        </p:nvPicPr>
        <p:blipFill rotWithShape="1">
          <a:blip r:embed="rId2">
            <a:extLst>
              <a:ext uri="{28A0092B-C50C-407E-A947-70E740481C1C}">
                <a14:useLocalDpi xmlns:a14="http://schemas.microsoft.com/office/drawing/2010/main" val="0"/>
              </a:ext>
            </a:extLst>
          </a:blip>
          <a:srcRect l="26183" t="55774" r="2367" b="33188"/>
          <a:stretch/>
        </p:blipFill>
        <p:spPr>
          <a:xfrm>
            <a:off x="116732" y="3620311"/>
            <a:ext cx="11827029" cy="1658700"/>
          </a:xfrm>
          <a:prstGeom prst="rect">
            <a:avLst/>
          </a:prstGeom>
        </p:spPr>
      </p:pic>
    </p:spTree>
    <p:extLst>
      <p:ext uri="{BB962C8B-B14F-4D97-AF65-F5344CB8AC3E}">
        <p14:creationId xmlns:p14="http://schemas.microsoft.com/office/powerpoint/2010/main" val="1408158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IN"/>
            </a:p>
          </p:txBody>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IN"/>
            </a:p>
          </p:txBody>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IN"/>
            </a:p>
          </p:txBody>
        </p:sp>
      </p:grpSp>
      <p:sp>
        <p:nvSpPr>
          <p:cNvPr id="2" name="Title 1">
            <a:extLst>
              <a:ext uri="{FF2B5EF4-FFF2-40B4-BE49-F238E27FC236}">
                <a16:creationId xmlns:a16="http://schemas.microsoft.com/office/drawing/2014/main" id="{EE9BBEF7-3BB7-6B8B-0547-F18AF27EA62E}"/>
              </a:ext>
            </a:extLst>
          </p:cNvPr>
          <p:cNvSpPr>
            <a:spLocks noGrp="1"/>
          </p:cNvSpPr>
          <p:nvPr>
            <p:ph type="title"/>
          </p:nvPr>
        </p:nvSpPr>
        <p:spPr>
          <a:xfrm>
            <a:off x="1154955" y="973667"/>
            <a:ext cx="2942210" cy="4833745"/>
          </a:xfrm>
        </p:spPr>
        <p:txBody>
          <a:bodyPr>
            <a:normAutofit/>
          </a:bodyPr>
          <a:lstStyle/>
          <a:p>
            <a:r>
              <a:rPr lang="en-US" dirty="0">
                <a:solidFill>
                  <a:srgbClr val="EBEBEB"/>
                </a:solidFill>
              </a:rPr>
              <a:t>TOPICS </a:t>
            </a:r>
            <a:endParaRPr lang="en-IN" dirty="0">
              <a:solidFill>
                <a:srgbClr val="EBEBEB"/>
              </a:solidFill>
            </a:endParaRP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N"/>
          </a:p>
        </p:txBody>
      </p:sp>
      <p:graphicFrame>
        <p:nvGraphicFramePr>
          <p:cNvPr id="5" name="Content Placeholder 2">
            <a:extLst>
              <a:ext uri="{FF2B5EF4-FFF2-40B4-BE49-F238E27FC236}">
                <a16:creationId xmlns:a16="http://schemas.microsoft.com/office/drawing/2014/main" id="{75234E8C-7087-D9FF-8E78-FA7A1810FF15}"/>
              </a:ext>
            </a:extLst>
          </p:cNvPr>
          <p:cNvGraphicFramePr>
            <a:graphicFrameLocks noGrp="1"/>
          </p:cNvGraphicFramePr>
          <p:nvPr>
            <p:ph idx="1"/>
            <p:extLst>
              <p:ext uri="{D42A27DB-BD31-4B8C-83A1-F6EECF244321}">
                <p14:modId xmlns:p14="http://schemas.microsoft.com/office/powerpoint/2010/main" val="3141105933"/>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355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B0ED7D-0741-41C8-9BCD-85B80680F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flowchart&#10;&#10;Description automatically generated">
            <a:extLst>
              <a:ext uri="{FF2B5EF4-FFF2-40B4-BE49-F238E27FC236}">
                <a16:creationId xmlns:a16="http://schemas.microsoft.com/office/drawing/2014/main" id="{F30190E5-C1A8-978D-5D1C-82AA1C6C9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6" y="648210"/>
            <a:ext cx="10905066" cy="5554627"/>
          </a:xfrm>
          <a:prstGeom prst="rect">
            <a:avLst/>
          </a:prstGeom>
        </p:spPr>
      </p:pic>
      <p:sp>
        <p:nvSpPr>
          <p:cNvPr id="6" name="Rectangle 5">
            <a:extLst>
              <a:ext uri="{FF2B5EF4-FFF2-40B4-BE49-F238E27FC236}">
                <a16:creationId xmlns:a16="http://schemas.microsoft.com/office/drawing/2014/main" id="{40A29BE1-461E-78C8-640E-780D98381358}"/>
              </a:ext>
            </a:extLst>
          </p:cNvPr>
          <p:cNvSpPr/>
          <p:nvPr/>
        </p:nvSpPr>
        <p:spPr>
          <a:xfrm>
            <a:off x="5024487" y="942680"/>
            <a:ext cx="1338606" cy="1602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a16="http://schemas.microsoft.com/office/drawing/2014/main" id="{F4364D2F-4CEC-26AD-DAD9-37AEB5F4F0A4}"/>
              </a:ext>
            </a:extLst>
          </p:cNvPr>
          <p:cNvSpPr/>
          <p:nvPr/>
        </p:nvSpPr>
        <p:spPr>
          <a:xfrm>
            <a:off x="6003634" y="2967335"/>
            <a:ext cx="184731" cy="923330"/>
          </a:xfrm>
          <a:prstGeom prst="rect">
            <a:avLst/>
          </a:prstGeom>
          <a:noFill/>
        </p:spPr>
        <p:txBody>
          <a:bodyPr wrap="none" lIns="91440" tIns="45720" rIns="91440" bIns="45720">
            <a:spAutoFit/>
          </a:bodyPr>
          <a:lstStyle/>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 name="TextBox 7">
            <a:extLst>
              <a:ext uri="{FF2B5EF4-FFF2-40B4-BE49-F238E27FC236}">
                <a16:creationId xmlns:a16="http://schemas.microsoft.com/office/drawing/2014/main" id="{1E81A959-1A03-3E8E-D866-8DB8B723BD1B}"/>
              </a:ext>
            </a:extLst>
          </p:cNvPr>
          <p:cNvSpPr txBox="1"/>
          <p:nvPr/>
        </p:nvSpPr>
        <p:spPr>
          <a:xfrm>
            <a:off x="2384982" y="4703975"/>
            <a:ext cx="914400" cy="215444"/>
          </a:xfrm>
          <a:prstGeom prst="rect">
            <a:avLst/>
          </a:prstGeom>
          <a:solidFill>
            <a:srgbClr val="9999FF"/>
          </a:solidFill>
        </p:spPr>
        <p:txBody>
          <a:bodyPr wrap="square" rtlCol="0">
            <a:spAutoFit/>
          </a:bodyPr>
          <a:lstStyle/>
          <a:p>
            <a:endParaRPr lang="en-IN" sz="800" dirty="0"/>
          </a:p>
        </p:txBody>
      </p:sp>
      <p:sp>
        <p:nvSpPr>
          <p:cNvPr id="12" name="TextBox 11">
            <a:extLst>
              <a:ext uri="{FF2B5EF4-FFF2-40B4-BE49-F238E27FC236}">
                <a16:creationId xmlns:a16="http://schemas.microsoft.com/office/drawing/2014/main" id="{BC3A55B6-2B5B-CF56-D05E-F9E2FE68612E}"/>
              </a:ext>
            </a:extLst>
          </p:cNvPr>
          <p:cNvSpPr txBox="1"/>
          <p:nvPr/>
        </p:nvSpPr>
        <p:spPr>
          <a:xfrm>
            <a:off x="6447935" y="6580999"/>
            <a:ext cx="5744065" cy="276999"/>
          </a:xfrm>
          <a:prstGeom prst="rect">
            <a:avLst/>
          </a:prstGeom>
          <a:noFill/>
        </p:spPr>
        <p:txBody>
          <a:bodyPr wrap="square">
            <a:spAutoFit/>
          </a:bodyPr>
          <a:lstStyle/>
          <a:p>
            <a:r>
              <a:rPr lang="en-IN" sz="1200" i="1" dirty="0"/>
              <a:t>Kittleson, M, Ruberg, F. et al. 2023 ACC Expert Consensus Decision Pathway</a:t>
            </a:r>
          </a:p>
        </p:txBody>
      </p:sp>
      <p:sp>
        <p:nvSpPr>
          <p:cNvPr id="2" name="Rectangle 1">
            <a:extLst>
              <a:ext uri="{FF2B5EF4-FFF2-40B4-BE49-F238E27FC236}">
                <a16:creationId xmlns:a16="http://schemas.microsoft.com/office/drawing/2014/main" id="{7063D568-35B5-709A-D467-8C43F34996B9}"/>
              </a:ext>
            </a:extLst>
          </p:cNvPr>
          <p:cNvSpPr/>
          <p:nvPr/>
        </p:nvSpPr>
        <p:spPr>
          <a:xfrm>
            <a:off x="0" y="124990"/>
            <a:ext cx="4835951" cy="523220"/>
          </a:xfrm>
          <a:prstGeom prst="rect">
            <a:avLst/>
          </a:prstGeom>
          <a:noFill/>
        </p:spPr>
        <p:txBody>
          <a:bodyPr wrap="square" lIns="91440" tIns="45720" rIns="91440" bIns="45720">
            <a:spAutoFit/>
          </a:bodyPr>
          <a:lstStyle/>
          <a:p>
            <a:pPr algn="ctr"/>
            <a:r>
              <a:rPr lang="en-US" sz="2800" b="1" u="sng" cap="none" spc="0" dirty="0">
                <a:ln w="0"/>
                <a:solidFill>
                  <a:schemeClr val="tx1"/>
                </a:solidFill>
                <a:effectLst>
                  <a:outerShdw blurRad="38100" dist="19050" dir="2700000" algn="tl" rotWithShape="0">
                    <a:schemeClr val="dk1">
                      <a:alpha val="40000"/>
                    </a:schemeClr>
                  </a:outerShdw>
                </a:effectLst>
              </a:rPr>
              <a:t>DIAGNOSTIC ALGORITHM</a:t>
            </a:r>
          </a:p>
        </p:txBody>
      </p:sp>
    </p:spTree>
    <p:extLst>
      <p:ext uri="{BB962C8B-B14F-4D97-AF65-F5344CB8AC3E}">
        <p14:creationId xmlns:p14="http://schemas.microsoft.com/office/powerpoint/2010/main" val="145337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0ED7D-0741-41C8-9BCD-85B80680F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iagram of a medical procedure&#10;&#10;Description automatically generated">
            <a:extLst>
              <a:ext uri="{FF2B5EF4-FFF2-40B4-BE49-F238E27FC236}">
                <a16:creationId xmlns:a16="http://schemas.microsoft.com/office/drawing/2014/main" id="{6EB7A74B-98AA-F0D3-76F1-1A00ED327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05" y="643466"/>
            <a:ext cx="10316790" cy="5571067"/>
          </a:xfrm>
          <a:prstGeom prst="rect">
            <a:avLst/>
          </a:prstGeom>
        </p:spPr>
      </p:pic>
      <p:sp>
        <p:nvSpPr>
          <p:cNvPr id="6" name="TextBox 5">
            <a:extLst>
              <a:ext uri="{FF2B5EF4-FFF2-40B4-BE49-F238E27FC236}">
                <a16:creationId xmlns:a16="http://schemas.microsoft.com/office/drawing/2014/main" id="{F09F1722-DA6F-BF2E-E0FB-ED347422F02B}"/>
              </a:ext>
            </a:extLst>
          </p:cNvPr>
          <p:cNvSpPr txBox="1"/>
          <p:nvPr/>
        </p:nvSpPr>
        <p:spPr>
          <a:xfrm>
            <a:off x="6254885" y="6391072"/>
            <a:ext cx="5749047" cy="276999"/>
          </a:xfrm>
          <a:prstGeom prst="rect">
            <a:avLst/>
          </a:prstGeom>
          <a:noFill/>
        </p:spPr>
        <p:txBody>
          <a:bodyPr wrap="square">
            <a:spAutoFit/>
          </a:bodyPr>
          <a:lstStyle/>
          <a:p>
            <a:r>
              <a:rPr lang="en-IN" sz="1200" i="1" dirty="0"/>
              <a:t>Kittleson, M, Ruberg, F. et al. 2023 ACC Expert Consensus Decision Pathway</a:t>
            </a:r>
          </a:p>
        </p:txBody>
      </p:sp>
    </p:spTree>
    <p:extLst>
      <p:ext uri="{BB962C8B-B14F-4D97-AF65-F5344CB8AC3E}">
        <p14:creationId xmlns:p14="http://schemas.microsoft.com/office/powerpoint/2010/main" val="25577202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2990F-C861-DBEF-D0D0-C0096D3AAC72}"/>
              </a:ext>
            </a:extLst>
          </p:cNvPr>
          <p:cNvSpPr>
            <a:spLocks noGrp="1"/>
          </p:cNvSpPr>
          <p:nvPr>
            <p:ph type="ctrTitle"/>
          </p:nvPr>
        </p:nvSpPr>
        <p:spPr>
          <a:xfrm>
            <a:off x="3962399" y="2080621"/>
            <a:ext cx="6018213" cy="1586504"/>
          </a:xfrm>
        </p:spPr>
        <p:txBody>
          <a:bodyPr/>
          <a:lstStyle/>
          <a:p>
            <a:r>
              <a:rPr lang="en-US" dirty="0"/>
              <a:t>TREATMENT</a:t>
            </a:r>
            <a:endParaRPr lang="en-IN" dirty="0"/>
          </a:p>
        </p:txBody>
      </p:sp>
      <p:sp>
        <p:nvSpPr>
          <p:cNvPr id="3" name="Subtitle 2">
            <a:extLst>
              <a:ext uri="{FF2B5EF4-FFF2-40B4-BE49-F238E27FC236}">
                <a16:creationId xmlns:a16="http://schemas.microsoft.com/office/drawing/2014/main" id="{3B00333E-3185-9090-EEDB-7525379A0148}"/>
              </a:ext>
            </a:extLst>
          </p:cNvPr>
          <p:cNvSpPr>
            <a:spLocks noGrp="1"/>
          </p:cNvSpPr>
          <p:nvPr>
            <p:ph type="subTitle" idx="1"/>
          </p:nvPr>
        </p:nvSpPr>
        <p:spPr/>
        <p:txBody>
          <a:bodyPr/>
          <a:lstStyle/>
          <a:p>
            <a:endParaRPr lang="en-IN" dirty="0"/>
          </a:p>
        </p:txBody>
      </p:sp>
    </p:spTree>
    <p:extLst>
      <p:ext uri="{BB962C8B-B14F-4D97-AF65-F5344CB8AC3E}">
        <p14:creationId xmlns:p14="http://schemas.microsoft.com/office/powerpoint/2010/main" val="1948162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patient's health&#10;&#10;Description automatically generated">
            <a:extLst>
              <a:ext uri="{FF2B5EF4-FFF2-40B4-BE49-F238E27FC236}">
                <a16:creationId xmlns:a16="http://schemas.microsoft.com/office/drawing/2014/main" id="{0424239B-FD71-8987-64CD-9A86A90993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485775"/>
            <a:ext cx="9334500" cy="6067425"/>
          </a:xfrm>
          <a:prstGeom prst="rect">
            <a:avLst/>
          </a:prstGeom>
        </p:spPr>
      </p:pic>
      <p:sp>
        <p:nvSpPr>
          <p:cNvPr id="6" name="TextBox 5">
            <a:extLst>
              <a:ext uri="{FF2B5EF4-FFF2-40B4-BE49-F238E27FC236}">
                <a16:creationId xmlns:a16="http://schemas.microsoft.com/office/drawing/2014/main" id="{ABABC6C5-E645-7CD2-A76B-519489915158}"/>
              </a:ext>
            </a:extLst>
          </p:cNvPr>
          <p:cNvSpPr txBox="1"/>
          <p:nvPr/>
        </p:nvSpPr>
        <p:spPr>
          <a:xfrm>
            <a:off x="8898902" y="5459535"/>
            <a:ext cx="820133" cy="281389"/>
          </a:xfrm>
          <a:prstGeom prst="rect">
            <a:avLst/>
          </a:prstGeom>
          <a:solidFill>
            <a:srgbClr val="9999FF"/>
          </a:solidFill>
        </p:spPr>
        <p:txBody>
          <a:bodyPr wrap="square" rtlCol="0">
            <a:spAutoFit/>
          </a:bodyPr>
          <a:lstStyle/>
          <a:p>
            <a:endParaRPr lang="en-IN" dirty="0"/>
          </a:p>
        </p:txBody>
      </p:sp>
    </p:spTree>
    <p:extLst>
      <p:ext uri="{BB962C8B-B14F-4D97-AF65-F5344CB8AC3E}">
        <p14:creationId xmlns:p14="http://schemas.microsoft.com/office/powerpoint/2010/main" val="3470598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939C-2F63-97D9-3856-EAF6C12B8F4B}"/>
              </a:ext>
            </a:extLst>
          </p:cNvPr>
          <p:cNvSpPr>
            <a:spLocks noGrp="1"/>
          </p:cNvSpPr>
          <p:nvPr>
            <p:ph type="title"/>
          </p:nvPr>
        </p:nvSpPr>
        <p:spPr/>
        <p:txBody>
          <a:bodyPr/>
          <a:lstStyle/>
          <a:p>
            <a:r>
              <a:rPr lang="en-US" dirty="0"/>
              <a:t>QUICK TIP: SYMPTOM MANAGEMENT</a:t>
            </a:r>
            <a:endParaRPr lang="en-IN" dirty="0"/>
          </a:p>
        </p:txBody>
      </p:sp>
      <p:sp>
        <p:nvSpPr>
          <p:cNvPr id="3" name="Content Placeholder 2">
            <a:extLst>
              <a:ext uri="{FF2B5EF4-FFF2-40B4-BE49-F238E27FC236}">
                <a16:creationId xmlns:a16="http://schemas.microsoft.com/office/drawing/2014/main" id="{411BFFC4-B16B-84B9-5ED7-3947B04D1662}"/>
              </a:ext>
            </a:extLst>
          </p:cNvPr>
          <p:cNvSpPr>
            <a:spLocks noGrp="1"/>
          </p:cNvSpPr>
          <p:nvPr>
            <p:ph idx="1"/>
          </p:nvPr>
        </p:nvSpPr>
        <p:spPr>
          <a:xfrm>
            <a:off x="1154954" y="2603499"/>
            <a:ext cx="10336320" cy="3712459"/>
          </a:xfrm>
        </p:spPr>
        <p:txBody>
          <a:bodyPr>
            <a:normAutofit lnSpcReduction="10000"/>
          </a:bodyPr>
          <a:lstStyle/>
          <a:p>
            <a:pPr>
              <a:lnSpc>
                <a:spcPct val="150000"/>
              </a:lnSpc>
            </a:pPr>
            <a:r>
              <a:rPr lang="en-US" dirty="0"/>
              <a:t>CHF- </a:t>
            </a:r>
            <a:r>
              <a:rPr lang="en-US" b="1" dirty="0"/>
              <a:t>Loop diuretic, MRA </a:t>
            </a:r>
            <a:r>
              <a:rPr lang="en-US" dirty="0"/>
              <a:t>(no guideline based recommendations for RAAS antagonists &amp; Beta blockers) </a:t>
            </a:r>
          </a:p>
          <a:p>
            <a:pPr>
              <a:lnSpc>
                <a:spcPct val="150000"/>
              </a:lnSpc>
            </a:pPr>
            <a:r>
              <a:rPr lang="en-US" dirty="0"/>
              <a:t>Arrythmia is common in ATTR-CA (particularly AF) with a high rate of intra cardiac thrombi</a:t>
            </a:r>
          </a:p>
          <a:p>
            <a:pPr>
              <a:lnSpc>
                <a:spcPct val="150000"/>
              </a:lnSpc>
            </a:pPr>
            <a:r>
              <a:rPr lang="en-US" b="1" dirty="0"/>
              <a:t>Permanent Pacing </a:t>
            </a:r>
            <a:r>
              <a:rPr lang="en-US" dirty="0"/>
              <a:t>– ATTR-CA (MC)</a:t>
            </a:r>
          </a:p>
          <a:p>
            <a:pPr>
              <a:lnSpc>
                <a:spcPct val="150000"/>
              </a:lnSpc>
            </a:pPr>
            <a:r>
              <a:rPr lang="en-US" dirty="0"/>
              <a:t>Role of Defibrillators- for primary prevention- not well defined</a:t>
            </a:r>
          </a:p>
          <a:p>
            <a:pPr>
              <a:lnSpc>
                <a:spcPct val="150000"/>
              </a:lnSpc>
            </a:pPr>
            <a:r>
              <a:rPr lang="en-US" dirty="0"/>
              <a:t>Heart transplantation- class D heart failure (outcomes similar to non-amyloid cardiomyopathy)</a:t>
            </a:r>
            <a:endParaRPr lang="en-IN" dirty="0"/>
          </a:p>
        </p:txBody>
      </p:sp>
    </p:spTree>
    <p:extLst>
      <p:ext uri="{BB962C8B-B14F-4D97-AF65-F5344CB8AC3E}">
        <p14:creationId xmlns:p14="http://schemas.microsoft.com/office/powerpoint/2010/main" val="2227720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B16EF-0DF3-938F-9494-345C1EEB1ED5}"/>
              </a:ext>
            </a:extLst>
          </p:cNvPr>
          <p:cNvSpPr>
            <a:spLocks noGrp="1"/>
          </p:cNvSpPr>
          <p:nvPr>
            <p:ph type="title"/>
          </p:nvPr>
        </p:nvSpPr>
        <p:spPr/>
        <p:txBody>
          <a:bodyPr/>
          <a:lstStyle/>
          <a:p>
            <a:r>
              <a:rPr lang="en-US" dirty="0"/>
              <a:t>ATRIAL FIBRILLATION</a:t>
            </a:r>
            <a:endParaRPr lang="en-IN" dirty="0"/>
          </a:p>
        </p:txBody>
      </p:sp>
      <p:sp>
        <p:nvSpPr>
          <p:cNvPr id="3" name="Content Placeholder 2">
            <a:extLst>
              <a:ext uri="{FF2B5EF4-FFF2-40B4-BE49-F238E27FC236}">
                <a16:creationId xmlns:a16="http://schemas.microsoft.com/office/drawing/2014/main" id="{86969EC6-DF45-CFE3-79F8-066968B6B142}"/>
              </a:ext>
            </a:extLst>
          </p:cNvPr>
          <p:cNvSpPr>
            <a:spLocks noGrp="1"/>
          </p:cNvSpPr>
          <p:nvPr>
            <p:ph idx="1"/>
          </p:nvPr>
        </p:nvSpPr>
        <p:spPr>
          <a:xfrm>
            <a:off x="1154954" y="2603500"/>
            <a:ext cx="10477722" cy="3985836"/>
          </a:xfrm>
        </p:spPr>
        <p:txBody>
          <a:bodyPr>
            <a:normAutofit fontScale="92500" lnSpcReduction="20000"/>
          </a:bodyPr>
          <a:lstStyle/>
          <a:p>
            <a:pPr>
              <a:lnSpc>
                <a:spcPct val="150000"/>
              </a:lnSpc>
            </a:pPr>
            <a:r>
              <a:rPr lang="en-US" dirty="0"/>
              <a:t>Anticoagulation- </a:t>
            </a:r>
            <a:r>
              <a:rPr lang="en-US" b="1" dirty="0"/>
              <a:t>regardless of the CHA2DS2-VASc risk score</a:t>
            </a:r>
          </a:p>
          <a:p>
            <a:pPr>
              <a:lnSpc>
                <a:spcPct val="150000"/>
              </a:lnSpc>
            </a:pPr>
            <a:r>
              <a:rPr lang="en-US" dirty="0"/>
              <a:t>TEE- to evaluate for LAA thrombus is necessary before cardioversion, </a:t>
            </a:r>
            <a:r>
              <a:rPr lang="en-US" b="1" dirty="0"/>
              <a:t>regardless of the duration of anticoagulation before the procedure</a:t>
            </a:r>
          </a:p>
          <a:p>
            <a:pPr>
              <a:lnSpc>
                <a:spcPct val="150000"/>
              </a:lnSpc>
            </a:pPr>
            <a:r>
              <a:rPr lang="en-US" dirty="0"/>
              <a:t>NOAC vs WARFARIN- insufficient data</a:t>
            </a:r>
          </a:p>
          <a:p>
            <a:pPr>
              <a:lnSpc>
                <a:spcPct val="150000"/>
              </a:lnSpc>
            </a:pPr>
            <a:r>
              <a:rPr lang="en-US" dirty="0"/>
              <a:t>Contraindication for anticoagulation- LAA closure device</a:t>
            </a:r>
          </a:p>
          <a:p>
            <a:pPr>
              <a:lnSpc>
                <a:spcPct val="150000"/>
              </a:lnSpc>
            </a:pPr>
            <a:r>
              <a:rPr lang="en-US" dirty="0"/>
              <a:t>Rate control- Low dose betablockade (if tolerated without hypotension)</a:t>
            </a:r>
          </a:p>
          <a:p>
            <a:pPr>
              <a:lnSpc>
                <a:spcPct val="150000"/>
              </a:lnSpc>
            </a:pPr>
            <a:r>
              <a:rPr lang="en-US" dirty="0"/>
              <a:t>Rhythm control- Amiodarone</a:t>
            </a:r>
          </a:p>
          <a:p>
            <a:pPr>
              <a:lnSpc>
                <a:spcPct val="150000"/>
              </a:lnSpc>
            </a:pPr>
            <a:r>
              <a:rPr lang="en-US" dirty="0"/>
              <a:t>Refractory AF (difficult-to-manage heart rates or tachy-brady syndrome)- AV junctional ablation with PPI</a:t>
            </a:r>
          </a:p>
          <a:p>
            <a:endParaRPr lang="en-US" dirty="0"/>
          </a:p>
          <a:p>
            <a:endParaRPr lang="en-US" dirty="0"/>
          </a:p>
          <a:p>
            <a:endParaRPr lang="en-IN" dirty="0"/>
          </a:p>
        </p:txBody>
      </p:sp>
    </p:spTree>
    <p:extLst>
      <p:ext uri="{BB962C8B-B14F-4D97-AF65-F5344CB8AC3E}">
        <p14:creationId xmlns:p14="http://schemas.microsoft.com/office/powerpoint/2010/main" val="307385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25A8A-3B08-9851-FEB4-4DC22C7C9DAD}"/>
              </a:ext>
            </a:extLst>
          </p:cNvPr>
          <p:cNvSpPr>
            <a:spLocks noGrp="1"/>
          </p:cNvSpPr>
          <p:nvPr>
            <p:ph type="title"/>
          </p:nvPr>
        </p:nvSpPr>
        <p:spPr/>
        <p:txBody>
          <a:bodyPr/>
          <a:lstStyle/>
          <a:p>
            <a:r>
              <a:rPr lang="en-US" dirty="0"/>
              <a:t>ARRYTHMIA</a:t>
            </a:r>
            <a:endParaRPr lang="en-IN" dirty="0"/>
          </a:p>
        </p:txBody>
      </p:sp>
      <p:sp>
        <p:nvSpPr>
          <p:cNvPr id="3" name="Content Placeholder 2">
            <a:extLst>
              <a:ext uri="{FF2B5EF4-FFF2-40B4-BE49-F238E27FC236}">
                <a16:creationId xmlns:a16="http://schemas.microsoft.com/office/drawing/2014/main" id="{2D6ADE92-ED68-FDD9-0F3B-D3CBD28484C0}"/>
              </a:ext>
            </a:extLst>
          </p:cNvPr>
          <p:cNvSpPr>
            <a:spLocks noGrp="1"/>
          </p:cNvSpPr>
          <p:nvPr>
            <p:ph idx="1"/>
          </p:nvPr>
        </p:nvSpPr>
        <p:spPr>
          <a:xfrm>
            <a:off x="1154954" y="2603500"/>
            <a:ext cx="10006382" cy="3416300"/>
          </a:xfrm>
        </p:spPr>
        <p:txBody>
          <a:bodyPr>
            <a:normAutofit/>
          </a:bodyPr>
          <a:lstStyle/>
          <a:p>
            <a:pPr>
              <a:lnSpc>
                <a:spcPct val="150000"/>
              </a:lnSpc>
            </a:pPr>
            <a:r>
              <a:rPr lang="en-US" dirty="0"/>
              <a:t>biventricular pacing has been associated with improvements in NYHA functional class, LVEF, and mitral regurgitation severity</a:t>
            </a:r>
          </a:p>
          <a:p>
            <a:pPr>
              <a:lnSpc>
                <a:spcPct val="150000"/>
              </a:lnSpc>
            </a:pPr>
            <a:r>
              <a:rPr lang="en-US" dirty="0"/>
              <a:t>Bradycardia and complete AV block were common prior to PEA—suggesting prophylactic pacemaker rather than ICD insertion could offer a survival benefit in patients with severe AL-CA</a:t>
            </a:r>
          </a:p>
          <a:p>
            <a:pPr>
              <a:lnSpc>
                <a:spcPct val="150000"/>
              </a:lnSpc>
            </a:pPr>
            <a:r>
              <a:rPr lang="en-US" dirty="0"/>
              <a:t>cardiac biomarkers (troponin and N-terminal pro–B-type natriuretic peptide) and LVEF may be inversely correlated with Ventricular arrythmia risk</a:t>
            </a:r>
            <a:endParaRPr lang="en-IN" dirty="0"/>
          </a:p>
        </p:txBody>
      </p:sp>
    </p:spTree>
    <p:extLst>
      <p:ext uri="{BB962C8B-B14F-4D97-AF65-F5344CB8AC3E}">
        <p14:creationId xmlns:p14="http://schemas.microsoft.com/office/powerpoint/2010/main" val="1322982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D59DE-2419-F201-183E-091DB4FFB29E}"/>
              </a:ext>
            </a:extLst>
          </p:cNvPr>
          <p:cNvSpPr>
            <a:spLocks noGrp="1"/>
          </p:cNvSpPr>
          <p:nvPr>
            <p:ph type="title"/>
          </p:nvPr>
        </p:nvSpPr>
        <p:spPr/>
        <p:txBody>
          <a:bodyPr/>
          <a:lstStyle/>
          <a:p>
            <a:r>
              <a:rPr lang="en-US" dirty="0"/>
              <a:t>ICD- survival benefit? </a:t>
            </a:r>
            <a:endParaRPr lang="en-IN" dirty="0"/>
          </a:p>
        </p:txBody>
      </p:sp>
      <p:sp>
        <p:nvSpPr>
          <p:cNvPr id="3" name="Content Placeholder 2">
            <a:extLst>
              <a:ext uri="{FF2B5EF4-FFF2-40B4-BE49-F238E27FC236}">
                <a16:creationId xmlns:a16="http://schemas.microsoft.com/office/drawing/2014/main" id="{3C93F3CD-DE88-0CB8-82E8-AF4E9347B350}"/>
              </a:ext>
            </a:extLst>
          </p:cNvPr>
          <p:cNvSpPr>
            <a:spLocks noGrp="1"/>
          </p:cNvSpPr>
          <p:nvPr>
            <p:ph idx="1"/>
          </p:nvPr>
        </p:nvSpPr>
        <p:spPr/>
        <p:txBody>
          <a:bodyPr/>
          <a:lstStyle/>
          <a:p>
            <a:pPr>
              <a:lnSpc>
                <a:spcPct val="150000"/>
              </a:lnSpc>
            </a:pPr>
            <a:r>
              <a:rPr lang="en-US" dirty="0"/>
              <a:t>Survival is often &lt;1 year</a:t>
            </a:r>
          </a:p>
          <a:p>
            <a:pPr>
              <a:lnSpc>
                <a:spcPct val="150000"/>
              </a:lnSpc>
            </a:pPr>
            <a:r>
              <a:rPr lang="en-US" dirty="0"/>
              <a:t>SCD in these patients is often caused by PEA or asystole rather than ventricular arrythmias</a:t>
            </a:r>
          </a:p>
          <a:p>
            <a:pPr>
              <a:lnSpc>
                <a:spcPct val="150000"/>
              </a:lnSpc>
            </a:pPr>
            <a:r>
              <a:rPr lang="en-US" dirty="0"/>
              <a:t>High defibrillation thresholds caused by amyloid infiltration within the myocardial wall </a:t>
            </a:r>
          </a:p>
          <a:p>
            <a:endParaRPr lang="en-US" dirty="0"/>
          </a:p>
          <a:p>
            <a:endParaRPr lang="en-IN" dirty="0"/>
          </a:p>
        </p:txBody>
      </p:sp>
    </p:spTree>
    <p:extLst>
      <p:ext uri="{BB962C8B-B14F-4D97-AF65-F5344CB8AC3E}">
        <p14:creationId xmlns:p14="http://schemas.microsoft.com/office/powerpoint/2010/main" val="2830554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4C9C1B-823A-C82B-1C24-2EC3C68CB039}"/>
              </a:ext>
            </a:extLst>
          </p:cNvPr>
          <p:cNvSpPr>
            <a:spLocks noGrp="1"/>
          </p:cNvSpPr>
          <p:nvPr>
            <p:ph type="ctrTitle"/>
          </p:nvPr>
        </p:nvSpPr>
        <p:spPr>
          <a:xfrm>
            <a:off x="1154955" y="2099733"/>
            <a:ext cx="9484470" cy="1576917"/>
          </a:xfrm>
        </p:spPr>
        <p:txBody>
          <a:bodyPr/>
          <a:lstStyle/>
          <a:p>
            <a:r>
              <a:rPr lang="en-US" dirty="0"/>
              <a:t>AMYLOID SPECIFIC THERAPY</a:t>
            </a:r>
            <a:endParaRPr lang="en-IN" dirty="0"/>
          </a:p>
        </p:txBody>
      </p:sp>
      <p:sp>
        <p:nvSpPr>
          <p:cNvPr id="5" name="Subtitle 4">
            <a:extLst>
              <a:ext uri="{FF2B5EF4-FFF2-40B4-BE49-F238E27FC236}">
                <a16:creationId xmlns:a16="http://schemas.microsoft.com/office/drawing/2014/main" id="{E1BC8609-7989-0CA4-57EB-0F19705E2926}"/>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1173824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75DE-38EB-E984-8002-660FC8C49E44}"/>
              </a:ext>
            </a:extLst>
          </p:cNvPr>
          <p:cNvSpPr>
            <a:spLocks noGrp="1"/>
          </p:cNvSpPr>
          <p:nvPr>
            <p:ph type="title"/>
          </p:nvPr>
        </p:nvSpPr>
        <p:spPr/>
        <p:txBody>
          <a:bodyPr/>
          <a:lstStyle/>
          <a:p>
            <a:r>
              <a:rPr lang="en-US" dirty="0"/>
              <a:t>QUICK TIP: </a:t>
            </a:r>
            <a:endParaRPr lang="en-IN" dirty="0"/>
          </a:p>
        </p:txBody>
      </p:sp>
      <p:sp>
        <p:nvSpPr>
          <p:cNvPr id="3" name="Content Placeholder 2">
            <a:extLst>
              <a:ext uri="{FF2B5EF4-FFF2-40B4-BE49-F238E27FC236}">
                <a16:creationId xmlns:a16="http://schemas.microsoft.com/office/drawing/2014/main" id="{8880ADB6-FD53-8C3E-774C-A8B612CE13F3}"/>
              </a:ext>
            </a:extLst>
          </p:cNvPr>
          <p:cNvSpPr>
            <a:spLocks noGrp="1"/>
          </p:cNvSpPr>
          <p:nvPr>
            <p:ph idx="1"/>
          </p:nvPr>
        </p:nvSpPr>
        <p:spPr/>
        <p:txBody>
          <a:bodyPr/>
          <a:lstStyle/>
          <a:p>
            <a:pPr>
              <a:lnSpc>
                <a:spcPct val="150000"/>
              </a:lnSpc>
            </a:pPr>
            <a:r>
              <a:rPr lang="en-US" dirty="0"/>
              <a:t>AL-CA- </a:t>
            </a:r>
            <a:r>
              <a:rPr lang="en-US" b="1" dirty="0"/>
              <a:t>DARATUMUMAB-</a:t>
            </a:r>
            <a:r>
              <a:rPr lang="en-US" dirty="0"/>
              <a:t> first &amp; only FDA approved</a:t>
            </a:r>
          </a:p>
          <a:p>
            <a:pPr>
              <a:lnSpc>
                <a:spcPct val="150000"/>
              </a:lnSpc>
            </a:pPr>
            <a:r>
              <a:rPr lang="en-US" dirty="0"/>
              <a:t>ATTR-CA- </a:t>
            </a:r>
            <a:r>
              <a:rPr lang="en-US" b="1" dirty="0"/>
              <a:t>TTR silencers or stabilizers</a:t>
            </a:r>
          </a:p>
          <a:p>
            <a:pPr>
              <a:lnSpc>
                <a:spcPct val="150000"/>
              </a:lnSpc>
            </a:pPr>
            <a:r>
              <a:rPr lang="en-IN" dirty="0"/>
              <a:t>Selection of treatment is dependent on the phenotype (cardiac vs neurologic), (hereditary vs sporadic), cost , patient preference</a:t>
            </a:r>
          </a:p>
          <a:p>
            <a:pPr>
              <a:lnSpc>
                <a:spcPct val="150000"/>
              </a:lnSpc>
            </a:pPr>
            <a:r>
              <a:rPr lang="en-IN" dirty="0"/>
              <a:t>Current &amp; future clinical trials include different silencing/ stabilizing agents as well as novel approaches to facilitate degradation of amyloid deposits</a:t>
            </a:r>
          </a:p>
        </p:txBody>
      </p:sp>
    </p:spTree>
    <p:extLst>
      <p:ext uri="{BB962C8B-B14F-4D97-AF65-F5344CB8AC3E}">
        <p14:creationId xmlns:p14="http://schemas.microsoft.com/office/powerpoint/2010/main" val="1794072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42CC6B-EBF4-247E-B06B-366265CE9000}"/>
              </a:ext>
            </a:extLst>
          </p:cNvPr>
          <p:cNvSpPr>
            <a:spLocks noGrp="1"/>
          </p:cNvSpPr>
          <p:nvPr>
            <p:ph type="ctrTitle"/>
          </p:nvPr>
        </p:nvSpPr>
        <p:spPr>
          <a:xfrm>
            <a:off x="1154955" y="2099733"/>
            <a:ext cx="8825658" cy="1537989"/>
          </a:xfrm>
        </p:spPr>
        <p:txBody>
          <a:bodyPr/>
          <a:lstStyle/>
          <a:p>
            <a:r>
              <a:rPr lang="en-US" dirty="0"/>
              <a:t>				NOMENCLATURE</a:t>
            </a:r>
            <a:endParaRPr lang="en-IN" dirty="0"/>
          </a:p>
        </p:txBody>
      </p:sp>
      <p:sp>
        <p:nvSpPr>
          <p:cNvPr id="5" name="Subtitle 4">
            <a:extLst>
              <a:ext uri="{FF2B5EF4-FFF2-40B4-BE49-F238E27FC236}">
                <a16:creationId xmlns:a16="http://schemas.microsoft.com/office/drawing/2014/main" id="{656F3A88-1EA4-B398-5DC1-E4474B9AD417}"/>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216796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diagram&#10;&#10;Description automatically generated with medium confidence">
            <a:extLst>
              <a:ext uri="{FF2B5EF4-FFF2-40B4-BE49-F238E27FC236}">
                <a16:creationId xmlns:a16="http://schemas.microsoft.com/office/drawing/2014/main" id="{C439F767-04A6-947A-468D-18454F3BB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775" y="695325"/>
            <a:ext cx="8324850" cy="5400675"/>
          </a:xfrm>
          <a:prstGeom prst="rect">
            <a:avLst/>
          </a:prstGeom>
        </p:spPr>
      </p:pic>
      <p:sp>
        <p:nvSpPr>
          <p:cNvPr id="8" name="TextBox 7">
            <a:extLst>
              <a:ext uri="{FF2B5EF4-FFF2-40B4-BE49-F238E27FC236}">
                <a16:creationId xmlns:a16="http://schemas.microsoft.com/office/drawing/2014/main" id="{4FC9FD99-E2A3-1F4C-5825-EEC03F642CE1}"/>
              </a:ext>
            </a:extLst>
          </p:cNvPr>
          <p:cNvSpPr txBox="1"/>
          <p:nvPr/>
        </p:nvSpPr>
        <p:spPr>
          <a:xfrm>
            <a:off x="2619375" y="5498068"/>
            <a:ext cx="933450" cy="369332"/>
          </a:xfrm>
          <a:prstGeom prst="rect">
            <a:avLst/>
          </a:prstGeom>
          <a:solidFill>
            <a:schemeClr val="bg1"/>
          </a:solidFill>
        </p:spPr>
        <p:txBody>
          <a:bodyPr wrap="square" rtlCol="0">
            <a:spAutoFit/>
          </a:bodyPr>
          <a:lstStyle/>
          <a:p>
            <a:endParaRPr lang="en-IN" dirty="0"/>
          </a:p>
        </p:txBody>
      </p:sp>
    </p:spTree>
    <p:extLst>
      <p:ext uri="{BB962C8B-B14F-4D97-AF65-F5344CB8AC3E}">
        <p14:creationId xmlns:p14="http://schemas.microsoft.com/office/powerpoint/2010/main" val="38946570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25E4DA-DA56-ABDF-16D5-D66FD435A915}"/>
              </a:ext>
            </a:extLst>
          </p:cNvPr>
          <p:cNvSpPr>
            <a:spLocks noGrp="1"/>
          </p:cNvSpPr>
          <p:nvPr>
            <p:ph idx="4294967295"/>
          </p:nvPr>
        </p:nvSpPr>
        <p:spPr>
          <a:xfrm>
            <a:off x="0" y="1442301"/>
            <a:ext cx="10439400" cy="5495074"/>
          </a:xfrm>
        </p:spPr>
        <p:txBody>
          <a:bodyPr>
            <a:normAutofit/>
          </a:bodyPr>
          <a:lstStyle/>
          <a:p>
            <a:pPr marL="0" indent="0">
              <a:buNone/>
            </a:pPr>
            <a:r>
              <a:rPr lang="en-IN" dirty="0"/>
              <a:t>1.	</a:t>
            </a:r>
            <a:r>
              <a:rPr lang="en-IN" b="1" dirty="0"/>
              <a:t>Bortezomib</a:t>
            </a:r>
            <a:r>
              <a:rPr lang="en-IN" dirty="0"/>
              <a:t> (Proteosome inhibitor)- </a:t>
            </a:r>
            <a:r>
              <a:rPr lang="en-US" dirty="0"/>
              <a:t>Grade 3 HF in 6.4%, &gt;10% decrease in LVEF in 23%</a:t>
            </a:r>
          </a:p>
          <a:p>
            <a:pPr marL="0" indent="0">
              <a:buNone/>
            </a:pPr>
            <a:r>
              <a:rPr lang="en-IN" dirty="0"/>
              <a:t>2.	</a:t>
            </a:r>
            <a:r>
              <a:rPr lang="en-IN" b="1" dirty="0"/>
              <a:t>Cyclophosphamide</a:t>
            </a:r>
            <a:r>
              <a:rPr lang="en-IN" dirty="0"/>
              <a:t>:</a:t>
            </a:r>
            <a:endParaRPr lang="en-US" dirty="0"/>
          </a:p>
          <a:p>
            <a:r>
              <a:rPr lang="en-US" dirty="0"/>
              <a:t>Myocarditis, myopericarditis, pericardial effusion, including cardiac tamponade, and heart failure</a:t>
            </a:r>
          </a:p>
          <a:p>
            <a:r>
              <a:rPr lang="en-IN" dirty="0"/>
              <a:t>Supraventricular arrhythmias (including </a:t>
            </a:r>
            <a:r>
              <a:rPr lang="en-IN" b="1" dirty="0"/>
              <a:t>AF and flutter</a:t>
            </a:r>
            <a:r>
              <a:rPr lang="en-IN" dirty="0"/>
              <a:t>) and ventricular arrhythmias (including severe</a:t>
            </a:r>
            <a:r>
              <a:rPr lang="en-IN" b="1" dirty="0"/>
              <a:t> QT prolongation </a:t>
            </a:r>
            <a:r>
              <a:rPr lang="en-IN" dirty="0"/>
              <a:t>associated with ventricular tachyarrhythmia)</a:t>
            </a:r>
          </a:p>
          <a:p>
            <a:r>
              <a:rPr lang="en-US" dirty="0"/>
              <a:t>Risk of cardiotoxicity may be increased with high doses of cyclophosphamide, in patients with </a:t>
            </a:r>
            <a:r>
              <a:rPr lang="en-US" b="1" dirty="0"/>
              <a:t>advanced age</a:t>
            </a:r>
            <a:r>
              <a:rPr lang="en-US" dirty="0"/>
              <a:t>, and in patients with </a:t>
            </a:r>
            <a:r>
              <a:rPr lang="en-US" b="1" dirty="0"/>
              <a:t>previous radiation treatment </a:t>
            </a:r>
            <a:r>
              <a:rPr lang="en-US" dirty="0"/>
              <a:t>to the cardiac region and/or previous or </a:t>
            </a:r>
            <a:r>
              <a:rPr lang="en-US" b="1" dirty="0"/>
              <a:t>concomitant treatment </a:t>
            </a:r>
            <a:r>
              <a:rPr lang="en-US" dirty="0"/>
              <a:t>with other cardiotoxic agents</a:t>
            </a:r>
          </a:p>
          <a:p>
            <a:pPr marL="0" indent="0">
              <a:buNone/>
            </a:pPr>
            <a:r>
              <a:rPr lang="en-US" dirty="0"/>
              <a:t>3.	</a:t>
            </a:r>
            <a:r>
              <a:rPr lang="en-US" b="1" dirty="0"/>
              <a:t>DARATUMUMAB</a:t>
            </a:r>
            <a:r>
              <a:rPr lang="en-US" dirty="0"/>
              <a:t>: (Anti CD-38)</a:t>
            </a:r>
            <a:endParaRPr lang="en-IN" dirty="0"/>
          </a:p>
          <a:p>
            <a:r>
              <a:rPr lang="en-IN" dirty="0"/>
              <a:t>Cardiac failure in 12%, grade 3-4 in 6%</a:t>
            </a:r>
          </a:p>
          <a:p>
            <a:r>
              <a:rPr lang="it-IT" dirty="0"/>
              <a:t>Cardiac arrhythmia in 8%, grade 3-4 in 2%</a:t>
            </a:r>
          </a:p>
          <a:p>
            <a:r>
              <a:rPr lang="en-IN" dirty="0"/>
              <a:t>AF in 6%, grade 3-4 in 2%</a:t>
            </a:r>
          </a:p>
          <a:p>
            <a:pPr marL="0" indent="0">
              <a:buNone/>
            </a:pPr>
            <a:r>
              <a:rPr lang="en-IN" dirty="0"/>
              <a:t>4.	</a:t>
            </a:r>
            <a:r>
              <a:rPr lang="en-IN" b="1" dirty="0"/>
              <a:t>Melphalan</a:t>
            </a:r>
            <a:r>
              <a:rPr lang="en-IN" dirty="0"/>
              <a:t>- No cardiotoxicity</a:t>
            </a:r>
          </a:p>
        </p:txBody>
      </p:sp>
      <p:sp>
        <p:nvSpPr>
          <p:cNvPr id="5" name="TextBox 4">
            <a:extLst>
              <a:ext uri="{FF2B5EF4-FFF2-40B4-BE49-F238E27FC236}">
                <a16:creationId xmlns:a16="http://schemas.microsoft.com/office/drawing/2014/main" id="{2E1D0508-2D11-C602-E759-EE28BEB2A09D}"/>
              </a:ext>
            </a:extLst>
          </p:cNvPr>
          <p:cNvSpPr txBox="1"/>
          <p:nvPr/>
        </p:nvSpPr>
        <p:spPr>
          <a:xfrm>
            <a:off x="197962" y="461913"/>
            <a:ext cx="3644119" cy="523220"/>
          </a:xfrm>
          <a:prstGeom prst="rect">
            <a:avLst/>
          </a:prstGeom>
          <a:noFill/>
        </p:spPr>
        <p:txBody>
          <a:bodyPr wrap="square" rtlCol="0">
            <a:spAutoFit/>
          </a:bodyPr>
          <a:lstStyle/>
          <a:p>
            <a:r>
              <a:rPr lang="en-US" sz="2800" b="1" u="sng" dirty="0"/>
              <a:t>CARDIOTOXICITIES</a:t>
            </a:r>
            <a:r>
              <a:rPr lang="en-US" b="1" u="sng" dirty="0"/>
              <a:t>:</a:t>
            </a:r>
            <a:endParaRPr lang="en-IN" b="1" u="sng" dirty="0"/>
          </a:p>
        </p:txBody>
      </p:sp>
    </p:spTree>
    <p:extLst>
      <p:ext uri="{BB962C8B-B14F-4D97-AF65-F5344CB8AC3E}">
        <p14:creationId xmlns:p14="http://schemas.microsoft.com/office/powerpoint/2010/main" val="2063220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5CB3-1C92-CEE1-639E-013440364BDE}"/>
              </a:ext>
            </a:extLst>
          </p:cNvPr>
          <p:cNvSpPr>
            <a:spLocks noGrp="1"/>
          </p:cNvSpPr>
          <p:nvPr>
            <p:ph type="title"/>
          </p:nvPr>
        </p:nvSpPr>
        <p:spPr>
          <a:xfrm>
            <a:off x="1154954" y="973668"/>
            <a:ext cx="9255871" cy="706964"/>
          </a:xfrm>
        </p:spPr>
        <p:txBody>
          <a:bodyPr/>
          <a:lstStyle/>
          <a:p>
            <a:r>
              <a:rPr lang="en-US" dirty="0"/>
              <a:t>Criteria for </a:t>
            </a:r>
            <a:r>
              <a:rPr lang="en-US" dirty="0" err="1"/>
              <a:t>haematologic</a:t>
            </a:r>
            <a:r>
              <a:rPr lang="en-US" dirty="0"/>
              <a:t> &amp; organ response</a:t>
            </a:r>
            <a:endParaRPr lang="en-IN" dirty="0"/>
          </a:p>
        </p:txBody>
      </p:sp>
      <p:sp>
        <p:nvSpPr>
          <p:cNvPr id="3" name="Content Placeholder 2">
            <a:extLst>
              <a:ext uri="{FF2B5EF4-FFF2-40B4-BE49-F238E27FC236}">
                <a16:creationId xmlns:a16="http://schemas.microsoft.com/office/drawing/2014/main" id="{17A10447-6360-9A7B-C1EE-C7097A39A463}"/>
              </a:ext>
            </a:extLst>
          </p:cNvPr>
          <p:cNvSpPr>
            <a:spLocks noGrp="1"/>
          </p:cNvSpPr>
          <p:nvPr>
            <p:ph idx="1"/>
          </p:nvPr>
        </p:nvSpPr>
        <p:spPr>
          <a:xfrm>
            <a:off x="1154954" y="2366129"/>
            <a:ext cx="10487149" cy="4260914"/>
          </a:xfrm>
        </p:spPr>
        <p:txBody>
          <a:bodyPr/>
          <a:lstStyle/>
          <a:p>
            <a:pPr>
              <a:lnSpc>
                <a:spcPct val="150000"/>
              </a:lnSpc>
            </a:pPr>
            <a:r>
              <a:rPr lang="en-US" b="1" dirty="0"/>
              <a:t>HAEMATOLOGIC RESPONSE: </a:t>
            </a:r>
            <a:r>
              <a:rPr lang="en-IN" dirty="0"/>
              <a:t>Negative SIFE &amp; UIFE [+] </a:t>
            </a:r>
            <a:r>
              <a:rPr lang="en-US" dirty="0"/>
              <a:t>Either a FLC ratio within the reference range or an uninvolved FLC concentration greater than the involved FLC concentration with or without an abnormal FLC ratio</a:t>
            </a:r>
          </a:p>
          <a:p>
            <a:pPr>
              <a:lnSpc>
                <a:spcPct val="150000"/>
              </a:lnSpc>
            </a:pPr>
            <a:r>
              <a:rPr lang="en-US" b="1" dirty="0"/>
              <a:t>CARDIAC RESPONSE: Decrease in NT-</a:t>
            </a:r>
            <a:r>
              <a:rPr lang="en-US" b="1" dirty="0" err="1"/>
              <a:t>proBNP</a:t>
            </a:r>
            <a:r>
              <a:rPr lang="en-US" b="1" dirty="0"/>
              <a:t> by &gt;30% and &lt;300 ng/L (if baseline NT-</a:t>
            </a:r>
            <a:r>
              <a:rPr lang="en-US" b="1" dirty="0" err="1"/>
              <a:t>proBNP</a:t>
            </a:r>
            <a:r>
              <a:rPr lang="en-US" b="1" dirty="0"/>
              <a:t> &gt;650 ng/L)</a:t>
            </a:r>
          </a:p>
          <a:p>
            <a:pPr>
              <a:lnSpc>
                <a:spcPct val="150000"/>
              </a:lnSpc>
            </a:pPr>
            <a:r>
              <a:rPr lang="en-US" b="1" dirty="0"/>
              <a:t>RENAL RESPONSE: </a:t>
            </a:r>
            <a:r>
              <a:rPr lang="en-US" dirty="0"/>
              <a:t>At least 30% decrease in proteinuria or drop below 0.5 g/24 h, in the absence of kidney progression, defined as a &gt;25% decrease in </a:t>
            </a:r>
            <a:r>
              <a:rPr lang="en-US" dirty="0" err="1"/>
              <a:t>Egfr</a:t>
            </a:r>
            <a:endParaRPr lang="en-US" dirty="0"/>
          </a:p>
          <a:p>
            <a:pPr>
              <a:lnSpc>
                <a:spcPct val="150000"/>
              </a:lnSpc>
            </a:pPr>
            <a:r>
              <a:rPr lang="en-US" b="1" dirty="0"/>
              <a:t>HEPATIC RESPONSE</a:t>
            </a:r>
            <a:r>
              <a:rPr lang="en-US" dirty="0"/>
              <a:t>: 50% decrease in abnormal </a:t>
            </a:r>
            <a:r>
              <a:rPr lang="en-US" dirty="0" err="1"/>
              <a:t>ALPvalue</a:t>
            </a:r>
            <a:r>
              <a:rPr lang="en-US" dirty="0"/>
              <a:t> or decrease in radiographic liver size by ≥2 cm</a:t>
            </a:r>
            <a:endParaRPr lang="en-IN" dirty="0"/>
          </a:p>
        </p:txBody>
      </p:sp>
    </p:spTree>
    <p:extLst>
      <p:ext uri="{BB962C8B-B14F-4D97-AF65-F5344CB8AC3E}">
        <p14:creationId xmlns:p14="http://schemas.microsoft.com/office/powerpoint/2010/main" val="38501796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86F66-4A27-BE9C-6B5A-D02574B89ED2}"/>
              </a:ext>
            </a:extLst>
          </p:cNvPr>
          <p:cNvSpPr>
            <a:spLocks noGrp="1"/>
          </p:cNvSpPr>
          <p:nvPr>
            <p:ph type="title"/>
          </p:nvPr>
        </p:nvSpPr>
        <p:spPr/>
        <p:txBody>
          <a:bodyPr/>
          <a:lstStyle/>
          <a:p>
            <a:r>
              <a:rPr lang="en-US" dirty="0"/>
              <a:t>TREATMENT OF ATTR-CA</a:t>
            </a:r>
            <a:endParaRPr lang="en-IN" dirty="0"/>
          </a:p>
        </p:txBody>
      </p:sp>
      <p:pic>
        <p:nvPicPr>
          <p:cNvPr id="9" name="Content Placeholder 8" descr="A diagram of a pathologist&#10;&#10;Description automatically generated">
            <a:extLst>
              <a:ext uri="{FF2B5EF4-FFF2-40B4-BE49-F238E27FC236}">
                <a16:creationId xmlns:a16="http://schemas.microsoft.com/office/drawing/2014/main" id="{03F4BAA6-EE9F-05C4-FFC1-370EB50DBB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4924" y="2409825"/>
            <a:ext cx="9534525" cy="4086225"/>
          </a:xfrm>
        </p:spPr>
      </p:pic>
      <p:sp>
        <p:nvSpPr>
          <p:cNvPr id="10" name="TextBox 9">
            <a:extLst>
              <a:ext uri="{FF2B5EF4-FFF2-40B4-BE49-F238E27FC236}">
                <a16:creationId xmlns:a16="http://schemas.microsoft.com/office/drawing/2014/main" id="{C7168D27-F9F7-5157-09F3-A182A3FBAEB1}"/>
              </a:ext>
            </a:extLst>
          </p:cNvPr>
          <p:cNvSpPr txBox="1"/>
          <p:nvPr/>
        </p:nvSpPr>
        <p:spPr>
          <a:xfrm>
            <a:off x="1070434" y="5295721"/>
            <a:ext cx="2200275" cy="1384995"/>
          </a:xfrm>
          <a:prstGeom prst="rect">
            <a:avLst/>
          </a:prstGeom>
          <a:noFill/>
          <a:ln>
            <a:solidFill>
              <a:schemeClr val="accent1"/>
            </a:solidFill>
          </a:ln>
        </p:spPr>
        <p:txBody>
          <a:bodyPr wrap="square" rtlCol="0">
            <a:spAutoFit/>
          </a:bodyPr>
          <a:lstStyle/>
          <a:p>
            <a:r>
              <a:rPr lang="en-US" dirty="0">
                <a:solidFill>
                  <a:srgbClr val="FF0000"/>
                </a:solidFill>
              </a:rPr>
              <a:t>TTR Silencing/ Knock down</a:t>
            </a:r>
          </a:p>
          <a:p>
            <a:r>
              <a:rPr lang="en-US" sz="1600" dirty="0"/>
              <a:t>ASO s</a:t>
            </a:r>
          </a:p>
          <a:p>
            <a:r>
              <a:rPr lang="en-US" sz="1600" dirty="0"/>
              <a:t>siRNAs</a:t>
            </a:r>
          </a:p>
          <a:p>
            <a:r>
              <a:rPr lang="en-US" sz="1600" dirty="0"/>
              <a:t>CRISPR</a:t>
            </a:r>
            <a:endParaRPr lang="en-IN" sz="1600" dirty="0"/>
          </a:p>
        </p:txBody>
      </p:sp>
      <p:sp>
        <p:nvSpPr>
          <p:cNvPr id="11" name="TextBox 10">
            <a:extLst>
              <a:ext uri="{FF2B5EF4-FFF2-40B4-BE49-F238E27FC236}">
                <a16:creationId xmlns:a16="http://schemas.microsoft.com/office/drawing/2014/main" id="{378394E7-FB08-5075-56CD-391C1F0B9985}"/>
              </a:ext>
            </a:extLst>
          </p:cNvPr>
          <p:cNvSpPr txBox="1"/>
          <p:nvPr/>
        </p:nvSpPr>
        <p:spPr>
          <a:xfrm>
            <a:off x="3505199" y="5295721"/>
            <a:ext cx="1649690" cy="1107996"/>
          </a:xfrm>
          <a:prstGeom prst="rect">
            <a:avLst/>
          </a:prstGeom>
          <a:noFill/>
          <a:ln>
            <a:solidFill>
              <a:schemeClr val="accent1"/>
            </a:solidFill>
          </a:ln>
        </p:spPr>
        <p:txBody>
          <a:bodyPr wrap="square" rtlCol="0">
            <a:spAutoFit/>
          </a:bodyPr>
          <a:lstStyle/>
          <a:p>
            <a:r>
              <a:rPr lang="en-US" dirty="0">
                <a:solidFill>
                  <a:srgbClr val="FF0000"/>
                </a:solidFill>
              </a:rPr>
              <a:t>TTR Stabilizers</a:t>
            </a:r>
          </a:p>
          <a:p>
            <a:r>
              <a:rPr lang="en-US" sz="1600" dirty="0" err="1"/>
              <a:t>Tafamidis</a:t>
            </a:r>
            <a:endParaRPr lang="en-US" sz="1600" dirty="0"/>
          </a:p>
          <a:p>
            <a:r>
              <a:rPr lang="en-US" sz="1600" dirty="0" err="1"/>
              <a:t>Acoramidis</a:t>
            </a:r>
            <a:endParaRPr lang="en-US" sz="1600" dirty="0"/>
          </a:p>
          <a:p>
            <a:r>
              <a:rPr lang="en-US" sz="1600" dirty="0"/>
              <a:t>Diflunisal</a:t>
            </a:r>
          </a:p>
        </p:txBody>
      </p:sp>
      <p:sp>
        <p:nvSpPr>
          <p:cNvPr id="13" name="TextBox 12">
            <a:extLst>
              <a:ext uri="{FF2B5EF4-FFF2-40B4-BE49-F238E27FC236}">
                <a16:creationId xmlns:a16="http://schemas.microsoft.com/office/drawing/2014/main" id="{58B581FB-F91D-A712-A1F0-D0A2DD6BFF6A}"/>
              </a:ext>
            </a:extLst>
          </p:cNvPr>
          <p:cNvSpPr txBox="1"/>
          <p:nvPr/>
        </p:nvSpPr>
        <p:spPr>
          <a:xfrm>
            <a:off x="6683604" y="5388054"/>
            <a:ext cx="2545238" cy="861774"/>
          </a:xfrm>
          <a:prstGeom prst="rect">
            <a:avLst/>
          </a:prstGeom>
          <a:noFill/>
          <a:ln>
            <a:solidFill>
              <a:schemeClr val="accent1"/>
            </a:solidFill>
          </a:ln>
        </p:spPr>
        <p:txBody>
          <a:bodyPr wrap="square" rtlCol="0">
            <a:spAutoFit/>
          </a:bodyPr>
          <a:lstStyle/>
          <a:p>
            <a:r>
              <a:rPr lang="en-US" dirty="0">
                <a:solidFill>
                  <a:srgbClr val="FF0000"/>
                </a:solidFill>
              </a:rPr>
              <a:t>Anti-Amyloid</a:t>
            </a:r>
          </a:p>
          <a:p>
            <a:r>
              <a:rPr lang="en-US" sz="1600" dirty="0"/>
              <a:t>Green Tea</a:t>
            </a:r>
          </a:p>
          <a:p>
            <a:r>
              <a:rPr lang="en-US" sz="1600" dirty="0" err="1"/>
              <a:t>Doxycycline+TUDCA</a:t>
            </a:r>
            <a:endParaRPr lang="en-IN" sz="1600" dirty="0"/>
          </a:p>
        </p:txBody>
      </p:sp>
      <p:sp>
        <p:nvSpPr>
          <p:cNvPr id="14" name="TextBox 13">
            <a:extLst>
              <a:ext uri="{FF2B5EF4-FFF2-40B4-BE49-F238E27FC236}">
                <a16:creationId xmlns:a16="http://schemas.microsoft.com/office/drawing/2014/main" id="{5D073988-9DA5-DCFA-521A-2EFA651E2B50}"/>
              </a:ext>
            </a:extLst>
          </p:cNvPr>
          <p:cNvSpPr txBox="1"/>
          <p:nvPr/>
        </p:nvSpPr>
        <p:spPr>
          <a:xfrm>
            <a:off x="10699423" y="2460396"/>
            <a:ext cx="1492577" cy="1661993"/>
          </a:xfrm>
          <a:prstGeom prst="rect">
            <a:avLst/>
          </a:prstGeom>
          <a:noFill/>
          <a:ln>
            <a:solidFill>
              <a:schemeClr val="accent1"/>
            </a:solidFill>
          </a:ln>
        </p:spPr>
        <p:txBody>
          <a:bodyPr wrap="square" rtlCol="0">
            <a:spAutoFit/>
          </a:bodyPr>
          <a:lstStyle/>
          <a:p>
            <a:r>
              <a:rPr lang="en-US" dirty="0">
                <a:solidFill>
                  <a:srgbClr val="FF0000"/>
                </a:solidFill>
              </a:rPr>
              <a:t>ASO:</a:t>
            </a:r>
          </a:p>
          <a:p>
            <a:r>
              <a:rPr lang="en-IN" sz="1600" dirty="0" err="1"/>
              <a:t>Eplontersen</a:t>
            </a:r>
            <a:endParaRPr lang="en-IN" sz="1600" dirty="0"/>
          </a:p>
          <a:p>
            <a:endParaRPr lang="en-IN" dirty="0"/>
          </a:p>
          <a:p>
            <a:r>
              <a:rPr lang="en-IN" dirty="0">
                <a:solidFill>
                  <a:srgbClr val="FF0000"/>
                </a:solidFill>
              </a:rPr>
              <a:t>SiRNA</a:t>
            </a:r>
            <a:r>
              <a:rPr lang="en-IN" dirty="0"/>
              <a:t>:</a:t>
            </a:r>
          </a:p>
          <a:p>
            <a:r>
              <a:rPr lang="en-IN" sz="1600" dirty="0" err="1"/>
              <a:t>Vutrisiran</a:t>
            </a:r>
            <a:endParaRPr lang="en-IN" sz="1600" dirty="0"/>
          </a:p>
          <a:p>
            <a:r>
              <a:rPr lang="en-IN" sz="1600" dirty="0" err="1"/>
              <a:t>Patisiran</a:t>
            </a:r>
            <a:endParaRPr lang="en-IN" sz="1600" dirty="0"/>
          </a:p>
        </p:txBody>
      </p:sp>
    </p:spTree>
    <p:extLst>
      <p:ext uri="{BB962C8B-B14F-4D97-AF65-F5344CB8AC3E}">
        <p14:creationId xmlns:p14="http://schemas.microsoft.com/office/powerpoint/2010/main" val="327870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IN"/>
          </a:p>
        </p:txBody>
      </p:sp>
      <p:sp>
        <p:nvSpPr>
          <p:cNvPr id="17" name="Freeform: Shape 16">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IN"/>
          </a:p>
        </p:txBody>
      </p:sp>
      <p:sp>
        <p:nvSpPr>
          <p:cNvPr id="19"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IN"/>
          </a:p>
        </p:txBody>
      </p:sp>
      <p:sp>
        <p:nvSpPr>
          <p:cNvPr id="2" name="Title 1">
            <a:extLst>
              <a:ext uri="{FF2B5EF4-FFF2-40B4-BE49-F238E27FC236}">
                <a16:creationId xmlns:a16="http://schemas.microsoft.com/office/drawing/2014/main" id="{A68E0E41-9E17-ED58-605C-C2EE34513DE1}"/>
              </a:ext>
            </a:extLst>
          </p:cNvPr>
          <p:cNvSpPr>
            <a:spLocks noGrp="1"/>
          </p:cNvSpPr>
          <p:nvPr>
            <p:ph type="title"/>
          </p:nvPr>
        </p:nvSpPr>
        <p:spPr>
          <a:xfrm>
            <a:off x="1154955" y="973668"/>
            <a:ext cx="2942210" cy="1020232"/>
          </a:xfrm>
        </p:spPr>
        <p:txBody>
          <a:bodyPr>
            <a:normAutofit/>
          </a:bodyPr>
          <a:lstStyle/>
          <a:p>
            <a:r>
              <a:rPr lang="en-US">
                <a:solidFill>
                  <a:schemeClr val="tx1"/>
                </a:solidFill>
              </a:rPr>
              <a:t>TAFAMIDIS</a:t>
            </a:r>
            <a:endParaRPr lang="en-IN">
              <a:solidFill>
                <a:schemeClr val="tx1"/>
              </a:solidFill>
            </a:endParaRPr>
          </a:p>
        </p:txBody>
      </p:sp>
      <p:pic>
        <p:nvPicPr>
          <p:cNvPr id="5" name="Picture 4">
            <a:extLst>
              <a:ext uri="{FF2B5EF4-FFF2-40B4-BE49-F238E27FC236}">
                <a16:creationId xmlns:a16="http://schemas.microsoft.com/office/drawing/2014/main" id="{F7ADA7E5-D5B2-BE19-835B-E917F3654A60}"/>
              </a:ext>
            </a:extLst>
          </p:cNvPr>
          <p:cNvPicPr>
            <a:picLocks noChangeAspect="1"/>
          </p:cNvPicPr>
          <p:nvPr/>
        </p:nvPicPr>
        <p:blipFill rotWithShape="1">
          <a:blip r:embed="rId2"/>
          <a:srcRect l="4777" r="55355"/>
          <a:stretch/>
        </p:blipFill>
        <p:spPr>
          <a:xfrm>
            <a:off x="5194607" y="803751"/>
            <a:ext cx="6391533" cy="5250498"/>
          </a:xfrm>
          <a:prstGeom prst="rect">
            <a:avLst/>
          </a:prstGeom>
        </p:spPr>
      </p:pic>
      <p:sp>
        <p:nvSpPr>
          <p:cNvPr id="21" name="Rectangle 20">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3" name="Oval 22">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5" name="Oval 24">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 name="Content Placeholder 2">
            <a:extLst>
              <a:ext uri="{FF2B5EF4-FFF2-40B4-BE49-F238E27FC236}">
                <a16:creationId xmlns:a16="http://schemas.microsoft.com/office/drawing/2014/main" id="{1454BA13-8BB4-D74F-FEB5-A48AB1119368}"/>
              </a:ext>
            </a:extLst>
          </p:cNvPr>
          <p:cNvSpPr>
            <a:spLocks noGrp="1"/>
          </p:cNvSpPr>
          <p:nvPr>
            <p:ph idx="1"/>
          </p:nvPr>
        </p:nvSpPr>
        <p:spPr>
          <a:xfrm>
            <a:off x="1154955" y="2120900"/>
            <a:ext cx="3133726" cy="3898900"/>
          </a:xfrm>
        </p:spPr>
        <p:txBody>
          <a:bodyPr>
            <a:normAutofit/>
          </a:bodyPr>
          <a:lstStyle/>
          <a:p>
            <a:r>
              <a:rPr lang="en-US" dirty="0">
                <a:solidFill>
                  <a:schemeClr val="tx1"/>
                </a:solidFill>
              </a:rPr>
              <a:t>Delays progression of disease but will not necessarily result in its regression</a:t>
            </a:r>
          </a:p>
          <a:p>
            <a:r>
              <a:rPr lang="en-US" dirty="0">
                <a:solidFill>
                  <a:schemeClr val="tx1"/>
                </a:solidFill>
              </a:rPr>
              <a:t>FDA-approved dosages- </a:t>
            </a:r>
            <a:r>
              <a:rPr lang="en-US" dirty="0" err="1">
                <a:solidFill>
                  <a:schemeClr val="tx1"/>
                </a:solidFill>
              </a:rPr>
              <a:t>tafamidis</a:t>
            </a:r>
            <a:r>
              <a:rPr lang="en-US" dirty="0">
                <a:solidFill>
                  <a:schemeClr val="tx1"/>
                </a:solidFill>
              </a:rPr>
              <a:t> 61 mg or </a:t>
            </a:r>
            <a:r>
              <a:rPr lang="en-US" dirty="0" err="1">
                <a:solidFill>
                  <a:schemeClr val="tx1"/>
                </a:solidFill>
              </a:rPr>
              <a:t>tafamidis</a:t>
            </a:r>
            <a:r>
              <a:rPr lang="en-US" dirty="0">
                <a:solidFill>
                  <a:schemeClr val="tx1"/>
                </a:solidFill>
              </a:rPr>
              <a:t> meglumine 80 mg OD</a:t>
            </a:r>
          </a:p>
          <a:p>
            <a:endParaRPr lang="en-US" dirty="0">
              <a:solidFill>
                <a:schemeClr val="tx1"/>
              </a:solidFill>
            </a:endParaRPr>
          </a:p>
          <a:p>
            <a:endParaRPr lang="en-US" dirty="0">
              <a:solidFill>
                <a:schemeClr val="tx1"/>
              </a:solidFill>
            </a:endParaRPr>
          </a:p>
          <a:p>
            <a:endParaRPr lang="en-IN" dirty="0">
              <a:solidFill>
                <a:schemeClr val="tx1"/>
              </a:solidFill>
            </a:endParaRPr>
          </a:p>
        </p:txBody>
      </p:sp>
      <p:sp>
        <p:nvSpPr>
          <p:cNvPr id="27"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IN"/>
          </a:p>
        </p:txBody>
      </p:sp>
    </p:spTree>
    <p:extLst>
      <p:ext uri="{BB962C8B-B14F-4D97-AF65-F5344CB8AC3E}">
        <p14:creationId xmlns:p14="http://schemas.microsoft.com/office/powerpoint/2010/main" val="602691237"/>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different types of patients&#10;&#10;Description automatically generated with medium confidence">
            <a:extLst>
              <a:ext uri="{FF2B5EF4-FFF2-40B4-BE49-F238E27FC236}">
                <a16:creationId xmlns:a16="http://schemas.microsoft.com/office/drawing/2014/main" id="{5A20301F-E059-7CBA-E15E-2E1D3ADEE80E}"/>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845664" y="380999"/>
            <a:ext cx="6896100" cy="5800725"/>
          </a:xfrm>
        </p:spPr>
      </p:pic>
      <p:sp>
        <p:nvSpPr>
          <p:cNvPr id="6" name="Rectangle 5">
            <a:extLst>
              <a:ext uri="{FF2B5EF4-FFF2-40B4-BE49-F238E27FC236}">
                <a16:creationId xmlns:a16="http://schemas.microsoft.com/office/drawing/2014/main" id="{0AEA3B7B-8D5D-C005-D4A9-26110302F73F}"/>
              </a:ext>
            </a:extLst>
          </p:cNvPr>
          <p:cNvSpPr/>
          <p:nvPr/>
        </p:nvSpPr>
        <p:spPr>
          <a:xfrm>
            <a:off x="9077325" y="5258395"/>
            <a:ext cx="2121031" cy="923330"/>
          </a:xfrm>
          <a:prstGeom prst="rect">
            <a:avLst/>
          </a:prstGeom>
          <a:noFill/>
        </p:spPr>
        <p:txBody>
          <a:bodyPr wrap="square" lIns="91440" tIns="45720" rIns="91440" bIns="45720">
            <a:spAutoFit/>
          </a:bodyPr>
          <a:lstStyle/>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 name="TextBox 7">
            <a:extLst>
              <a:ext uri="{FF2B5EF4-FFF2-40B4-BE49-F238E27FC236}">
                <a16:creationId xmlns:a16="http://schemas.microsoft.com/office/drawing/2014/main" id="{1C7936CD-DECB-EED8-1E0E-6E4537BB65FD}"/>
              </a:ext>
            </a:extLst>
          </p:cNvPr>
          <p:cNvSpPr txBox="1"/>
          <p:nvPr/>
        </p:nvSpPr>
        <p:spPr>
          <a:xfrm>
            <a:off x="7741764" y="6181725"/>
            <a:ext cx="6094428" cy="369332"/>
          </a:xfrm>
          <a:prstGeom prst="rect">
            <a:avLst/>
          </a:prstGeom>
          <a:noFill/>
        </p:spPr>
        <p:txBody>
          <a:bodyPr wrap="square">
            <a:spAutoFit/>
          </a:bodyPr>
          <a:lstStyle/>
          <a:p>
            <a:r>
              <a:rPr lang="en-IN" i="1" dirty="0"/>
              <a:t>Hanna, M, JACC Adv. 2022 Dec</a:t>
            </a:r>
          </a:p>
        </p:txBody>
      </p:sp>
      <p:pic>
        <p:nvPicPr>
          <p:cNvPr id="10" name="Picture 9">
            <a:extLst>
              <a:ext uri="{FF2B5EF4-FFF2-40B4-BE49-F238E27FC236}">
                <a16:creationId xmlns:a16="http://schemas.microsoft.com/office/drawing/2014/main" id="{BAC096AB-E099-A2A8-E50D-A1750CA6DE24}"/>
              </a:ext>
            </a:extLst>
          </p:cNvPr>
          <p:cNvPicPr>
            <a:picLocks noChangeAspect="1"/>
          </p:cNvPicPr>
          <p:nvPr/>
        </p:nvPicPr>
        <p:blipFill>
          <a:blip r:embed="rId4"/>
          <a:stretch>
            <a:fillRect/>
          </a:stretch>
        </p:blipFill>
        <p:spPr>
          <a:xfrm>
            <a:off x="8806060" y="1395168"/>
            <a:ext cx="2195020" cy="4279768"/>
          </a:xfrm>
          <a:prstGeom prst="rect">
            <a:avLst/>
          </a:prstGeom>
        </p:spPr>
      </p:pic>
    </p:spTree>
    <p:extLst>
      <p:ext uri="{BB962C8B-B14F-4D97-AF65-F5344CB8AC3E}">
        <p14:creationId xmlns:p14="http://schemas.microsoft.com/office/powerpoint/2010/main" val="28311570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28BB3-A0D2-C800-F5CB-C90CA03C4BB3}"/>
              </a:ext>
            </a:extLst>
          </p:cNvPr>
          <p:cNvSpPr>
            <a:spLocks noGrp="1"/>
          </p:cNvSpPr>
          <p:nvPr>
            <p:ph type="title"/>
          </p:nvPr>
        </p:nvSpPr>
        <p:spPr/>
        <p:txBody>
          <a:bodyPr/>
          <a:lstStyle/>
          <a:p>
            <a:r>
              <a:rPr lang="en-US" dirty="0"/>
              <a:t>PHASE 3 CLINICAL TRIALS (END POINTS)</a:t>
            </a:r>
            <a:endParaRPr lang="en-IN" dirty="0"/>
          </a:p>
        </p:txBody>
      </p:sp>
      <p:sp>
        <p:nvSpPr>
          <p:cNvPr id="3" name="Content Placeholder 2">
            <a:extLst>
              <a:ext uri="{FF2B5EF4-FFF2-40B4-BE49-F238E27FC236}">
                <a16:creationId xmlns:a16="http://schemas.microsoft.com/office/drawing/2014/main" id="{6FCBD044-1C0A-6831-0305-38D1240A6FFC}"/>
              </a:ext>
            </a:extLst>
          </p:cNvPr>
          <p:cNvSpPr>
            <a:spLocks noGrp="1"/>
          </p:cNvSpPr>
          <p:nvPr>
            <p:ph idx="1"/>
          </p:nvPr>
        </p:nvSpPr>
        <p:spPr>
          <a:xfrm>
            <a:off x="1154954" y="2413262"/>
            <a:ext cx="10477722" cy="4128940"/>
          </a:xfrm>
        </p:spPr>
        <p:txBody>
          <a:bodyPr>
            <a:normAutofit/>
          </a:bodyPr>
          <a:lstStyle/>
          <a:p>
            <a:r>
              <a:rPr lang="en-IN" b="1" dirty="0"/>
              <a:t>ATTRIBUTE-CM- </a:t>
            </a:r>
            <a:r>
              <a:rPr lang="en-IN" b="1" dirty="0" err="1"/>
              <a:t>Acoramidis</a:t>
            </a:r>
            <a:endParaRPr lang="en-IN" b="1" dirty="0"/>
          </a:p>
          <a:p>
            <a:pPr marL="0" indent="0">
              <a:buNone/>
            </a:pPr>
            <a:r>
              <a:rPr lang="en-US" dirty="0"/>
              <a:t> 	Hierarchical combination of all-cause mortality, frequency of CV-related hospitalization, and change from baseline to month 30 of treatment in the total distance walked in 6 min</a:t>
            </a:r>
          </a:p>
          <a:p>
            <a:r>
              <a:rPr lang="en-IN" b="1" dirty="0"/>
              <a:t>CARDIO-</a:t>
            </a:r>
            <a:r>
              <a:rPr lang="en-IN" b="1" dirty="0" err="1"/>
              <a:t>TTRansform</a:t>
            </a:r>
            <a:r>
              <a:rPr lang="en-IN" b="1" dirty="0"/>
              <a:t>- </a:t>
            </a:r>
            <a:r>
              <a:rPr lang="en-IN" b="1" dirty="0" err="1"/>
              <a:t>Eplontersen</a:t>
            </a:r>
            <a:endParaRPr lang="en-IN" b="1" dirty="0"/>
          </a:p>
          <a:p>
            <a:pPr marL="0" indent="0">
              <a:buNone/>
            </a:pPr>
            <a:r>
              <a:rPr lang="en-US" dirty="0"/>
              <a:t>	Composite of CV mortality and recurrent CV clinical events up to week 140</a:t>
            </a:r>
          </a:p>
          <a:p>
            <a:r>
              <a:rPr lang="en-IN" b="1" dirty="0"/>
              <a:t>HELIOS-B- </a:t>
            </a:r>
            <a:r>
              <a:rPr lang="en-IN" b="1" dirty="0" err="1"/>
              <a:t>Vutrisiran</a:t>
            </a:r>
            <a:endParaRPr lang="en-IN" b="1" dirty="0"/>
          </a:p>
          <a:p>
            <a:pPr marL="0" indent="0">
              <a:buNone/>
            </a:pPr>
            <a:r>
              <a:rPr lang="en-US" dirty="0"/>
              <a:t>	Composite of all-cause mortality recurrent CV events (CV hospitalizations and urgent HF visits) at 30-36 months</a:t>
            </a:r>
            <a:endParaRPr lang="en-IN" dirty="0"/>
          </a:p>
          <a:p>
            <a:r>
              <a:rPr lang="en-IN" b="1" dirty="0"/>
              <a:t>APOLLO-B- </a:t>
            </a:r>
            <a:r>
              <a:rPr lang="en-IN" b="1" dirty="0" err="1"/>
              <a:t>Patisiran</a:t>
            </a:r>
            <a:endParaRPr lang="en-IN" b="1" dirty="0"/>
          </a:p>
          <a:p>
            <a:pPr marL="0" indent="0">
              <a:buNone/>
            </a:pPr>
            <a:r>
              <a:rPr lang="en-US" dirty="0"/>
              <a:t>	6-min walk distance at 12 months</a:t>
            </a:r>
            <a:endParaRPr lang="en-IN" dirty="0"/>
          </a:p>
        </p:txBody>
      </p:sp>
    </p:spTree>
    <p:extLst>
      <p:ext uri="{BB962C8B-B14F-4D97-AF65-F5344CB8AC3E}">
        <p14:creationId xmlns:p14="http://schemas.microsoft.com/office/powerpoint/2010/main" val="22152959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872A9-EC32-62B2-30AD-FD7CC9A4365F}"/>
              </a:ext>
            </a:extLst>
          </p:cNvPr>
          <p:cNvSpPr>
            <a:spLocks noGrp="1"/>
          </p:cNvSpPr>
          <p:nvPr>
            <p:ph type="title"/>
          </p:nvPr>
        </p:nvSpPr>
        <p:spPr/>
        <p:txBody>
          <a:bodyPr/>
          <a:lstStyle/>
          <a:p>
            <a:r>
              <a:rPr lang="en-US" dirty="0"/>
              <a:t>EMERGING TREATMENT OPTIONS</a:t>
            </a:r>
            <a:endParaRPr lang="en-IN" dirty="0"/>
          </a:p>
        </p:txBody>
      </p:sp>
      <p:pic>
        <p:nvPicPr>
          <p:cNvPr id="5" name="Content Placeholder 4" descr="A diagram of a patient's health&#10;&#10;Description automatically generated">
            <a:extLst>
              <a:ext uri="{FF2B5EF4-FFF2-40B4-BE49-F238E27FC236}">
                <a16:creationId xmlns:a16="http://schemas.microsoft.com/office/drawing/2014/main" id="{19D510BE-F605-7279-C7F0-72F156F0D2D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71" t="64977" r="2482" b="4468"/>
          <a:stretch/>
        </p:blipFill>
        <p:spPr>
          <a:xfrm>
            <a:off x="1439489" y="2752726"/>
            <a:ext cx="9313021" cy="3562350"/>
          </a:xfrm>
        </p:spPr>
      </p:pic>
    </p:spTree>
    <p:extLst>
      <p:ext uri="{BB962C8B-B14F-4D97-AF65-F5344CB8AC3E}">
        <p14:creationId xmlns:p14="http://schemas.microsoft.com/office/powerpoint/2010/main" val="2029527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6" name="Rectangle 15">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17"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IN"/>
            </a:p>
          </p:txBody>
        </p:sp>
      </p:grpSp>
      <p:sp>
        <p:nvSpPr>
          <p:cNvPr id="19" name="Rectangle 18">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8" name="Title 7">
            <a:extLst>
              <a:ext uri="{FF2B5EF4-FFF2-40B4-BE49-F238E27FC236}">
                <a16:creationId xmlns:a16="http://schemas.microsoft.com/office/drawing/2014/main" id="{61659245-6044-2073-C01B-C3B43BAD419F}"/>
              </a:ext>
            </a:extLst>
          </p:cNvPr>
          <p:cNvSpPr>
            <a:spLocks noGrp="1"/>
          </p:cNvSpPr>
          <p:nvPr>
            <p:ph type="title"/>
          </p:nvPr>
        </p:nvSpPr>
        <p:spPr>
          <a:xfrm>
            <a:off x="8382055" y="1241267"/>
            <a:ext cx="3161016" cy="2416334"/>
          </a:xfrm>
        </p:spPr>
        <p:txBody>
          <a:bodyPr vert="horz" lIns="91440" tIns="45720" rIns="91440" bIns="45720" rtlCol="0" anchor="b">
            <a:normAutofit/>
          </a:bodyPr>
          <a:lstStyle/>
          <a:p>
            <a:r>
              <a:rPr lang="en-US" sz="3200" b="0" i="0" kern="1200" dirty="0">
                <a:solidFill>
                  <a:srgbClr val="EBEBEB"/>
                </a:solidFill>
                <a:latin typeface="+mj-lt"/>
                <a:ea typeface="+mj-ea"/>
                <a:cs typeface="+mj-cs"/>
              </a:rPr>
              <a:t>AMYLOID NEUROPATHY</a:t>
            </a:r>
          </a:p>
        </p:txBody>
      </p:sp>
      <p:grpSp>
        <p:nvGrpSpPr>
          <p:cNvPr id="21" name="Group 20">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22" name="Rectangle 21">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3"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IN"/>
            </a:p>
          </p:txBody>
        </p:sp>
        <p:sp>
          <p:nvSpPr>
            <p:cNvPr id="24"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IN"/>
            </a:p>
          </p:txBody>
        </p:sp>
      </p:grpSp>
      <p:pic>
        <p:nvPicPr>
          <p:cNvPr id="7" name="Picture Placeholder 6" descr="A diagram of a symptom of symptom&#10;&#10;Description automatically generated">
            <a:extLst>
              <a:ext uri="{FF2B5EF4-FFF2-40B4-BE49-F238E27FC236}">
                <a16:creationId xmlns:a16="http://schemas.microsoft.com/office/drawing/2014/main" id="{28781031-ECC5-6598-1129-86B178921A8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p:blipFill>
        <p:spPr>
          <a:xfrm>
            <a:off x="247650" y="990600"/>
            <a:ext cx="7591425" cy="5465234"/>
          </a:xfrm>
          <a:prstGeom prst="rect">
            <a:avLst/>
          </a:prstGeom>
        </p:spPr>
      </p:pic>
      <p:sp>
        <p:nvSpPr>
          <p:cNvPr id="10" name="Text Placeholder 9">
            <a:extLst>
              <a:ext uri="{FF2B5EF4-FFF2-40B4-BE49-F238E27FC236}">
                <a16:creationId xmlns:a16="http://schemas.microsoft.com/office/drawing/2014/main" id="{47B86EDC-CE6C-77F4-ED9C-ECC71E686CF5}"/>
              </a:ext>
            </a:extLst>
          </p:cNvPr>
          <p:cNvSpPr>
            <a:spLocks noGrp="1"/>
          </p:cNvSpPr>
          <p:nvPr>
            <p:ph type="body" sz="half" idx="2"/>
          </p:nvPr>
        </p:nvSpPr>
        <p:spPr/>
        <p:txBody>
          <a:bodyPr/>
          <a:lstStyle/>
          <a:p>
            <a:endParaRPr lang="en-IN"/>
          </a:p>
        </p:txBody>
      </p:sp>
    </p:spTree>
    <p:extLst>
      <p:ext uri="{BB962C8B-B14F-4D97-AF65-F5344CB8AC3E}">
        <p14:creationId xmlns:p14="http://schemas.microsoft.com/office/powerpoint/2010/main" val="7355970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14"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IN"/>
            </a:p>
          </p:txBody>
        </p:sp>
      </p:grpSp>
      <p:sp>
        <p:nvSpPr>
          <p:cNvPr id="16" name="Rectangle 15">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 name="Title 1">
            <a:extLst>
              <a:ext uri="{FF2B5EF4-FFF2-40B4-BE49-F238E27FC236}">
                <a16:creationId xmlns:a16="http://schemas.microsoft.com/office/drawing/2014/main" id="{F536862F-E56E-FCC2-34BC-E6C7F3778AFF}"/>
              </a:ext>
            </a:extLst>
          </p:cNvPr>
          <p:cNvSpPr>
            <a:spLocks noGrp="1"/>
          </p:cNvSpPr>
          <p:nvPr>
            <p:ph type="title"/>
          </p:nvPr>
        </p:nvSpPr>
        <p:spPr>
          <a:xfrm>
            <a:off x="8382055" y="1241267"/>
            <a:ext cx="3161016" cy="2467384"/>
          </a:xfrm>
        </p:spPr>
        <p:txBody>
          <a:bodyPr vert="horz" lIns="91440" tIns="45720" rIns="91440" bIns="45720" rtlCol="0" anchor="b">
            <a:normAutofit/>
          </a:bodyPr>
          <a:lstStyle/>
          <a:p>
            <a:r>
              <a:rPr lang="en-US" sz="3400" b="0" i="0" kern="1200" dirty="0">
                <a:solidFill>
                  <a:srgbClr val="EBEBEB"/>
                </a:solidFill>
                <a:latin typeface="+mj-lt"/>
                <a:ea typeface="+mj-ea"/>
                <a:cs typeface="+mj-cs"/>
              </a:rPr>
              <a:t>GI AMYLOIDOSIS</a:t>
            </a:r>
          </a:p>
        </p:txBody>
      </p:sp>
      <p:grpSp>
        <p:nvGrpSpPr>
          <p:cNvPr id="18" name="Group 17">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9" name="Rectangle 18">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0"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IN"/>
            </a:p>
          </p:txBody>
        </p:sp>
        <p:sp>
          <p:nvSpPr>
            <p:cNvPr id="21"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IN"/>
            </a:p>
          </p:txBody>
        </p:sp>
      </p:grpSp>
      <p:pic>
        <p:nvPicPr>
          <p:cNvPr id="7" name="Content Placeholder 6" descr="A diagram of a medical procedure&#10;&#10;Description automatically generated with medium confidence">
            <a:extLst>
              <a:ext uri="{FF2B5EF4-FFF2-40B4-BE49-F238E27FC236}">
                <a16:creationId xmlns:a16="http://schemas.microsoft.com/office/drawing/2014/main" id="{DC8EC59B-A20B-1F0E-AD8C-AE3D2614790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725" y="885825"/>
            <a:ext cx="7772400" cy="5570009"/>
          </a:xfrm>
          <a:prstGeom prst="rect">
            <a:avLst/>
          </a:prstGeom>
        </p:spPr>
      </p:pic>
    </p:spTree>
    <p:extLst>
      <p:ext uri="{BB962C8B-B14F-4D97-AF65-F5344CB8AC3E}">
        <p14:creationId xmlns:p14="http://schemas.microsoft.com/office/powerpoint/2010/main" val="3358133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13"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IN"/>
            </a:p>
          </p:txBody>
        </p:sp>
      </p:grpSp>
      <p:sp>
        <p:nvSpPr>
          <p:cNvPr id="15" name="Rectangle 14">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N"/>
          </a:p>
        </p:txBody>
      </p:sp>
      <p:sp useBgFill="1">
        <p:nvSpPr>
          <p:cNvPr id="17" name="Rectangle 16">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 name="Title 1">
            <a:extLst>
              <a:ext uri="{FF2B5EF4-FFF2-40B4-BE49-F238E27FC236}">
                <a16:creationId xmlns:a16="http://schemas.microsoft.com/office/drawing/2014/main" id="{B2E2960D-07F2-C2A2-BCCC-DA520233D254}"/>
              </a:ext>
            </a:extLst>
          </p:cNvPr>
          <p:cNvSpPr>
            <a:spLocks noGrp="1"/>
          </p:cNvSpPr>
          <p:nvPr>
            <p:ph type="title"/>
          </p:nvPr>
        </p:nvSpPr>
        <p:spPr>
          <a:xfrm>
            <a:off x="561110" y="967666"/>
            <a:ext cx="4089633" cy="623009"/>
          </a:xfrm>
        </p:spPr>
        <p:txBody>
          <a:bodyPr vert="horz" lIns="91440" tIns="45720" rIns="91440" bIns="45720" rtlCol="0" anchor="b">
            <a:normAutofit fontScale="90000"/>
          </a:bodyPr>
          <a:lstStyle/>
          <a:p>
            <a:endParaRPr lang="en-US" sz="3800" b="1" u="sng" dirty="0">
              <a:solidFill>
                <a:schemeClr val="tx2"/>
              </a:solidFill>
            </a:endParaRPr>
          </a:p>
        </p:txBody>
      </p:sp>
      <p:sp>
        <p:nvSpPr>
          <p:cNvPr id="4" name="Text Placeholder 3">
            <a:extLst>
              <a:ext uri="{FF2B5EF4-FFF2-40B4-BE49-F238E27FC236}">
                <a16:creationId xmlns:a16="http://schemas.microsoft.com/office/drawing/2014/main" id="{D26B8F44-D40C-CD13-52A8-712552689B06}"/>
              </a:ext>
            </a:extLst>
          </p:cNvPr>
          <p:cNvSpPr>
            <a:spLocks noGrp="1"/>
          </p:cNvSpPr>
          <p:nvPr>
            <p:ph type="body" sz="half" idx="2"/>
          </p:nvPr>
        </p:nvSpPr>
        <p:spPr>
          <a:xfrm>
            <a:off x="561110" y="1800225"/>
            <a:ext cx="4281149" cy="4413762"/>
          </a:xfrm>
        </p:spPr>
        <p:txBody>
          <a:bodyPr vert="horz" lIns="91440" tIns="45720" rIns="91440" bIns="45720" rtlCol="0" anchor="t">
            <a:normAutofit/>
          </a:bodyPr>
          <a:lstStyle/>
          <a:p>
            <a:r>
              <a:rPr lang="en-US" sz="1800" b="1" cap="all" dirty="0">
                <a:solidFill>
                  <a:schemeClr val="accent1"/>
                </a:solidFill>
              </a:rPr>
              <a:t>AMYLOID-</a:t>
            </a:r>
            <a:r>
              <a:rPr lang="en-US" sz="1800" cap="all" dirty="0">
                <a:solidFill>
                  <a:schemeClr val="accent1"/>
                </a:solidFill>
              </a:rPr>
              <a:t> </a:t>
            </a:r>
            <a:r>
              <a:rPr lang="en-US" sz="1800" dirty="0">
                <a:solidFill>
                  <a:schemeClr val="tx1"/>
                </a:solidFill>
              </a:rPr>
              <a:t>name derived from </a:t>
            </a:r>
            <a:r>
              <a:rPr lang="en-US" sz="1800" dirty="0" err="1">
                <a:solidFill>
                  <a:schemeClr val="tx1"/>
                </a:solidFill>
              </a:rPr>
              <a:t>latin</a:t>
            </a:r>
            <a:r>
              <a:rPr lang="en-US" sz="1800" dirty="0">
                <a:solidFill>
                  <a:schemeClr val="tx1"/>
                </a:solidFill>
              </a:rPr>
              <a:t> </a:t>
            </a:r>
            <a:r>
              <a:rPr lang="en-US" sz="1800" cap="all" dirty="0">
                <a:solidFill>
                  <a:schemeClr val="tx1"/>
                </a:solidFill>
              </a:rPr>
              <a:t>‘</a:t>
            </a:r>
            <a:r>
              <a:rPr lang="en-US" sz="1800" b="1" cap="all" dirty="0">
                <a:solidFill>
                  <a:schemeClr val="tx1"/>
                </a:solidFill>
              </a:rPr>
              <a:t>amylum’ </a:t>
            </a:r>
            <a:r>
              <a:rPr lang="en-US" sz="1800" cap="all" dirty="0">
                <a:solidFill>
                  <a:schemeClr val="tx1"/>
                </a:solidFill>
              </a:rPr>
              <a:t>(starch)</a:t>
            </a:r>
          </a:p>
          <a:p>
            <a:endParaRPr lang="en-US" sz="1800" cap="all" dirty="0">
              <a:solidFill>
                <a:schemeClr val="accent1"/>
              </a:solidFill>
            </a:endParaRPr>
          </a:p>
          <a:p>
            <a:r>
              <a:rPr lang="en-US" sz="1800" b="1" cap="all" dirty="0">
                <a:solidFill>
                  <a:schemeClr val="accent1"/>
                </a:solidFill>
              </a:rPr>
              <a:t>RUDOLF VIRCHOW- </a:t>
            </a:r>
            <a:r>
              <a:rPr lang="en-US" sz="1800" cap="all" dirty="0">
                <a:solidFill>
                  <a:schemeClr val="tx1"/>
                </a:solidFill>
              </a:rPr>
              <a:t>FATHER OF MODERN </a:t>
            </a:r>
            <a:r>
              <a:rPr lang="en-US" sz="1800" cap="all" dirty="0" err="1">
                <a:solidFill>
                  <a:schemeClr val="tx1"/>
                </a:solidFill>
              </a:rPr>
              <a:t>pATHOLOGY</a:t>
            </a:r>
            <a:r>
              <a:rPr lang="en-US" sz="1800" cap="all" dirty="0">
                <a:solidFill>
                  <a:schemeClr val="tx1"/>
                </a:solidFill>
              </a:rPr>
              <a:t>, 1854</a:t>
            </a:r>
          </a:p>
          <a:p>
            <a:endParaRPr lang="en-US" sz="1800" cap="all" dirty="0">
              <a:solidFill>
                <a:schemeClr val="accent1"/>
              </a:solidFill>
            </a:endParaRPr>
          </a:p>
          <a:p>
            <a:r>
              <a:rPr lang="en-US" sz="1800" cap="all" dirty="0">
                <a:solidFill>
                  <a:schemeClr val="tx1"/>
                </a:solidFill>
              </a:rPr>
              <a:t>‘A’ </a:t>
            </a:r>
            <a:r>
              <a:rPr lang="en-US" sz="1800" dirty="0">
                <a:solidFill>
                  <a:schemeClr val="tx1"/>
                </a:solidFill>
              </a:rPr>
              <a:t>for Amyloid, followed by precursor protein abbreviation</a:t>
            </a:r>
            <a:endParaRPr lang="en-US" sz="1800" cap="all" dirty="0">
              <a:solidFill>
                <a:schemeClr val="tx1"/>
              </a:solidFill>
            </a:endParaRPr>
          </a:p>
        </p:txBody>
      </p:sp>
      <p:pic>
        <p:nvPicPr>
          <p:cNvPr id="6" name="Picture Placeholder 5" descr="A person with a beard and glasses&#10;&#10;Description automatically generated">
            <a:extLst>
              <a:ext uri="{FF2B5EF4-FFF2-40B4-BE49-F238E27FC236}">
                <a16:creationId xmlns:a16="http://schemas.microsoft.com/office/drawing/2014/main" id="{96D1D198-C730-F5AC-0307-3FC5270683D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6373" b="32123"/>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21"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IN"/>
          </a:p>
        </p:txBody>
      </p:sp>
    </p:spTree>
    <p:extLst>
      <p:ext uri="{BB962C8B-B14F-4D97-AF65-F5344CB8AC3E}">
        <p14:creationId xmlns:p14="http://schemas.microsoft.com/office/powerpoint/2010/main" val="328962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4" name="Rectangle 1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1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IN"/>
            </a:p>
          </p:txBody>
        </p:sp>
      </p:grpSp>
      <p:sp>
        <p:nvSpPr>
          <p:cNvPr id="17" name="Rectangle 1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6" name="Title 5">
            <a:extLst>
              <a:ext uri="{FF2B5EF4-FFF2-40B4-BE49-F238E27FC236}">
                <a16:creationId xmlns:a16="http://schemas.microsoft.com/office/drawing/2014/main" id="{D4CF6B2A-9655-10F7-9A52-27091245B75B}"/>
              </a:ext>
            </a:extLst>
          </p:cNvPr>
          <p:cNvSpPr>
            <a:spLocks noGrp="1"/>
          </p:cNvSpPr>
          <p:nvPr>
            <p:ph type="title"/>
          </p:nvPr>
        </p:nvSpPr>
        <p:spPr>
          <a:xfrm>
            <a:off x="8270790" y="2055043"/>
            <a:ext cx="3336275" cy="1536569"/>
          </a:xfrm>
        </p:spPr>
        <p:txBody>
          <a:bodyPr vert="horz" lIns="91440" tIns="45720" rIns="91440" bIns="45720" rtlCol="0" anchor="b">
            <a:normAutofit/>
          </a:bodyPr>
          <a:lstStyle/>
          <a:p>
            <a:r>
              <a:rPr lang="en-US" sz="3200" b="0" i="0" kern="1200" dirty="0">
                <a:solidFill>
                  <a:srgbClr val="EBEBEB"/>
                </a:solidFill>
                <a:latin typeface="+mj-lt"/>
                <a:ea typeface="+mj-ea"/>
                <a:cs typeface="+mj-cs"/>
              </a:rPr>
              <a:t>AMYLOID NEPHROPATHY</a:t>
            </a:r>
          </a:p>
        </p:txBody>
      </p:sp>
      <p:grpSp>
        <p:nvGrpSpPr>
          <p:cNvPr id="19" name="Group 18">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20" name="Rectangle 19">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1"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IN"/>
            </a:p>
          </p:txBody>
        </p:sp>
        <p:sp>
          <p:nvSpPr>
            <p:cNvPr id="22"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IN"/>
            </a:p>
          </p:txBody>
        </p:sp>
      </p:grpSp>
      <p:pic>
        <p:nvPicPr>
          <p:cNvPr id="5" name="Picture Placeholder 4" descr="A diagram of a diagram of a heart&#10;&#10;Description automatically generated with medium confidence">
            <a:extLst>
              <a:ext uri="{FF2B5EF4-FFF2-40B4-BE49-F238E27FC236}">
                <a16:creationId xmlns:a16="http://schemas.microsoft.com/office/drawing/2014/main" id="{F1F98F70-867C-F2AB-6183-480BCC9C3C8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p:blipFill>
        <p:spPr>
          <a:xfrm>
            <a:off x="238126" y="647700"/>
            <a:ext cx="7696200" cy="5562599"/>
          </a:xfrm>
          <a:prstGeom prst="rect">
            <a:avLst/>
          </a:prstGeom>
        </p:spPr>
      </p:pic>
      <p:sp>
        <p:nvSpPr>
          <p:cNvPr id="8" name="Text Placeholder 7">
            <a:extLst>
              <a:ext uri="{FF2B5EF4-FFF2-40B4-BE49-F238E27FC236}">
                <a16:creationId xmlns:a16="http://schemas.microsoft.com/office/drawing/2014/main" id="{C4B05B54-03CD-0C23-990F-AB8AEAE44D36}"/>
              </a:ext>
            </a:extLst>
          </p:cNvPr>
          <p:cNvSpPr>
            <a:spLocks noGrp="1"/>
          </p:cNvSpPr>
          <p:nvPr>
            <p:ph type="body" sz="half" idx="2"/>
          </p:nvPr>
        </p:nvSpPr>
        <p:spPr/>
        <p:txBody>
          <a:bodyPr/>
          <a:lstStyle/>
          <a:p>
            <a:endParaRPr lang="en-IN"/>
          </a:p>
        </p:txBody>
      </p:sp>
    </p:spTree>
    <p:extLst>
      <p:ext uri="{BB962C8B-B14F-4D97-AF65-F5344CB8AC3E}">
        <p14:creationId xmlns:p14="http://schemas.microsoft.com/office/powerpoint/2010/main" val="218465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4" name="Rectangle 1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1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IN"/>
            </a:p>
          </p:txBody>
        </p:sp>
      </p:grpSp>
      <p:sp>
        <p:nvSpPr>
          <p:cNvPr id="17" name="Rectangle 1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5" name="Title 4">
            <a:extLst>
              <a:ext uri="{FF2B5EF4-FFF2-40B4-BE49-F238E27FC236}">
                <a16:creationId xmlns:a16="http://schemas.microsoft.com/office/drawing/2014/main" id="{8008F506-1DFF-6014-DD03-A74A9B00BB4A}"/>
              </a:ext>
            </a:extLst>
          </p:cNvPr>
          <p:cNvSpPr>
            <a:spLocks noGrp="1"/>
          </p:cNvSpPr>
          <p:nvPr>
            <p:ph type="title"/>
          </p:nvPr>
        </p:nvSpPr>
        <p:spPr>
          <a:xfrm>
            <a:off x="8382055" y="1241267"/>
            <a:ext cx="3161016" cy="2568734"/>
          </a:xfrm>
        </p:spPr>
        <p:txBody>
          <a:bodyPr vert="horz" lIns="91440" tIns="45720" rIns="91440" bIns="45720" rtlCol="0" anchor="b">
            <a:normAutofit/>
          </a:bodyPr>
          <a:lstStyle/>
          <a:p>
            <a:r>
              <a:rPr lang="en-US" sz="3800" b="0" i="0" kern="1200" dirty="0">
                <a:solidFill>
                  <a:srgbClr val="EBEBEB"/>
                </a:solidFill>
                <a:latin typeface="+mj-lt"/>
                <a:ea typeface="+mj-ea"/>
                <a:cs typeface="+mj-cs"/>
              </a:rPr>
              <a:t>ADVANCED HF</a:t>
            </a:r>
          </a:p>
        </p:txBody>
      </p:sp>
      <p:grpSp>
        <p:nvGrpSpPr>
          <p:cNvPr id="19" name="Group 18">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20" name="Rectangle 19">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1"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IN"/>
            </a:p>
          </p:txBody>
        </p:sp>
        <p:sp>
          <p:nvSpPr>
            <p:cNvPr id="22"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IN"/>
            </a:p>
          </p:txBody>
        </p:sp>
      </p:grpSp>
      <p:pic>
        <p:nvPicPr>
          <p:cNvPr id="8" name="Content Placeholder 7" descr="A diagram of a diagram of a patient's heart&#10;&#10;Description automatically generated">
            <a:extLst>
              <a:ext uri="{FF2B5EF4-FFF2-40B4-BE49-F238E27FC236}">
                <a16:creationId xmlns:a16="http://schemas.microsoft.com/office/drawing/2014/main" id="{BCDF13DE-C389-531B-62AD-3AA8007EA62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628650"/>
            <a:ext cx="7296150" cy="5827184"/>
          </a:xfrm>
          <a:prstGeom prst="rect">
            <a:avLst/>
          </a:prstGeom>
        </p:spPr>
      </p:pic>
    </p:spTree>
    <p:extLst>
      <p:ext uri="{BB962C8B-B14F-4D97-AF65-F5344CB8AC3E}">
        <p14:creationId xmlns:p14="http://schemas.microsoft.com/office/powerpoint/2010/main" val="14406069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4A2FE-983C-0964-ED76-936639F26843}"/>
              </a:ext>
            </a:extLst>
          </p:cNvPr>
          <p:cNvSpPr>
            <a:spLocks noGrp="1"/>
          </p:cNvSpPr>
          <p:nvPr>
            <p:ph type="ctrTitle"/>
          </p:nvPr>
        </p:nvSpPr>
        <p:spPr>
          <a:xfrm>
            <a:off x="3648075" y="2099733"/>
            <a:ext cx="6332537" cy="1472142"/>
          </a:xfrm>
        </p:spPr>
        <p:txBody>
          <a:bodyPr/>
          <a:lstStyle/>
          <a:p>
            <a:r>
              <a:rPr lang="en-US" dirty="0"/>
              <a:t>PROGNOSIS</a:t>
            </a:r>
            <a:endParaRPr lang="en-IN" dirty="0"/>
          </a:p>
        </p:txBody>
      </p:sp>
      <p:sp>
        <p:nvSpPr>
          <p:cNvPr id="5" name="Subtitle 4">
            <a:extLst>
              <a:ext uri="{FF2B5EF4-FFF2-40B4-BE49-F238E27FC236}">
                <a16:creationId xmlns:a16="http://schemas.microsoft.com/office/drawing/2014/main" id="{A81F633E-50B4-5377-AC59-CD64C0ABDC42}"/>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1666886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06C8-A66A-925B-8297-D29B0D143007}"/>
              </a:ext>
            </a:extLst>
          </p:cNvPr>
          <p:cNvSpPr>
            <a:spLocks noGrp="1"/>
          </p:cNvSpPr>
          <p:nvPr>
            <p:ph type="title"/>
          </p:nvPr>
        </p:nvSpPr>
        <p:spPr/>
        <p:txBody>
          <a:bodyPr/>
          <a:lstStyle/>
          <a:p>
            <a:r>
              <a:rPr lang="en-US" dirty="0"/>
              <a:t>MAYO STAGING (</a:t>
            </a:r>
            <a:r>
              <a:rPr lang="en-US" dirty="0" err="1"/>
              <a:t>ATTRwt</a:t>
            </a:r>
            <a:r>
              <a:rPr lang="en-US" dirty="0"/>
              <a:t>-CM)</a:t>
            </a:r>
            <a:endParaRPr lang="en-IN" dirty="0"/>
          </a:p>
        </p:txBody>
      </p:sp>
      <p:sp>
        <p:nvSpPr>
          <p:cNvPr id="3" name="Content Placeholder 2">
            <a:extLst>
              <a:ext uri="{FF2B5EF4-FFF2-40B4-BE49-F238E27FC236}">
                <a16:creationId xmlns:a16="http://schemas.microsoft.com/office/drawing/2014/main" id="{9E5F9B13-44C6-F5FB-E4E6-C59E56AF5966}"/>
              </a:ext>
            </a:extLst>
          </p:cNvPr>
          <p:cNvSpPr>
            <a:spLocks noGrp="1"/>
          </p:cNvSpPr>
          <p:nvPr>
            <p:ph idx="1"/>
          </p:nvPr>
        </p:nvSpPr>
        <p:spPr/>
        <p:txBody>
          <a:bodyPr/>
          <a:lstStyle/>
          <a:p>
            <a:pPr marL="0" indent="0">
              <a:buNone/>
            </a:pPr>
            <a:r>
              <a:rPr lang="en-US" b="1" dirty="0"/>
              <a:t>PARAMETERS &amp; THRESHOLD:</a:t>
            </a:r>
          </a:p>
          <a:p>
            <a:r>
              <a:rPr lang="en-IN" dirty="0" err="1"/>
              <a:t>TnT</a:t>
            </a:r>
            <a:r>
              <a:rPr lang="en-IN" dirty="0"/>
              <a:t> ≤0.05 ng/ML</a:t>
            </a:r>
          </a:p>
          <a:p>
            <a:r>
              <a:rPr lang="en-IN" dirty="0"/>
              <a:t>NT-</a:t>
            </a:r>
            <a:r>
              <a:rPr lang="en-IN" dirty="0" err="1"/>
              <a:t>proBNP</a:t>
            </a:r>
            <a:r>
              <a:rPr lang="en-IN" dirty="0"/>
              <a:t> ≤3,000 </a:t>
            </a:r>
            <a:r>
              <a:rPr lang="en-IN" dirty="0" err="1"/>
              <a:t>pg</a:t>
            </a:r>
            <a:r>
              <a:rPr lang="en-IN" dirty="0"/>
              <a:t>/mL</a:t>
            </a:r>
          </a:p>
        </p:txBody>
      </p:sp>
      <p:graphicFrame>
        <p:nvGraphicFramePr>
          <p:cNvPr id="4" name="Table 3">
            <a:extLst>
              <a:ext uri="{FF2B5EF4-FFF2-40B4-BE49-F238E27FC236}">
                <a16:creationId xmlns:a16="http://schemas.microsoft.com/office/drawing/2014/main" id="{70D48EDA-E3E1-1055-DAFA-08E76D6DA9D0}"/>
              </a:ext>
            </a:extLst>
          </p:cNvPr>
          <p:cNvGraphicFramePr>
            <a:graphicFrameLocks noGrp="1"/>
          </p:cNvGraphicFramePr>
          <p:nvPr>
            <p:extLst>
              <p:ext uri="{D42A27DB-BD31-4B8C-83A1-F6EECF244321}">
                <p14:modId xmlns:p14="http://schemas.microsoft.com/office/powerpoint/2010/main" val="2739851341"/>
              </p:ext>
            </p:extLst>
          </p:nvPr>
        </p:nvGraphicFramePr>
        <p:xfrm>
          <a:off x="1677971" y="4094462"/>
          <a:ext cx="7890236" cy="1752600"/>
        </p:xfrm>
        <a:graphic>
          <a:graphicData uri="http://schemas.openxmlformats.org/drawingml/2006/table">
            <a:tbl>
              <a:tblPr firstRow="1" bandRow="1">
                <a:tableStyleId>{5C22544A-7EE6-4342-B048-85BDC9FD1C3A}</a:tableStyleId>
              </a:tblPr>
              <a:tblGrid>
                <a:gridCol w="1036949">
                  <a:extLst>
                    <a:ext uri="{9D8B030D-6E8A-4147-A177-3AD203B41FA5}">
                      <a16:colId xmlns:a16="http://schemas.microsoft.com/office/drawing/2014/main" val="1081000659"/>
                    </a:ext>
                  </a:extLst>
                </a:gridCol>
                <a:gridCol w="3307310">
                  <a:extLst>
                    <a:ext uri="{9D8B030D-6E8A-4147-A177-3AD203B41FA5}">
                      <a16:colId xmlns:a16="http://schemas.microsoft.com/office/drawing/2014/main" val="1555799583"/>
                    </a:ext>
                  </a:extLst>
                </a:gridCol>
                <a:gridCol w="3545977">
                  <a:extLst>
                    <a:ext uri="{9D8B030D-6E8A-4147-A177-3AD203B41FA5}">
                      <a16:colId xmlns:a16="http://schemas.microsoft.com/office/drawing/2014/main" val="2414078984"/>
                    </a:ext>
                  </a:extLst>
                </a:gridCol>
              </a:tblGrid>
              <a:tr h="370840">
                <a:tc>
                  <a:txBody>
                    <a:bodyPr/>
                    <a:lstStyle/>
                    <a:p>
                      <a:r>
                        <a:rPr lang="en-US" dirty="0"/>
                        <a:t>STAGES</a:t>
                      </a:r>
                      <a:endParaRPr lang="en-IN" dirty="0"/>
                    </a:p>
                  </a:txBody>
                  <a:tcPr/>
                </a:tc>
                <a:tc>
                  <a:txBody>
                    <a:bodyPr/>
                    <a:lstStyle/>
                    <a:p>
                      <a:r>
                        <a:rPr lang="en-US" dirty="0"/>
                        <a:t>No. of Parameters above threshold</a:t>
                      </a:r>
                      <a:endParaRPr lang="en-IN" dirty="0"/>
                    </a:p>
                  </a:txBody>
                  <a:tcPr/>
                </a:tc>
                <a:tc>
                  <a:txBody>
                    <a:bodyPr/>
                    <a:lstStyle/>
                    <a:p>
                      <a:r>
                        <a:rPr lang="en-US" dirty="0"/>
                        <a:t>Median survival</a:t>
                      </a:r>
                    </a:p>
                    <a:p>
                      <a:r>
                        <a:rPr lang="en-US" dirty="0"/>
                        <a:t>(months)</a:t>
                      </a:r>
                      <a:endParaRPr lang="en-IN" dirty="0"/>
                    </a:p>
                  </a:txBody>
                  <a:tcPr/>
                </a:tc>
                <a:extLst>
                  <a:ext uri="{0D108BD9-81ED-4DB2-BD59-A6C34878D82A}">
                    <a16:rowId xmlns:a16="http://schemas.microsoft.com/office/drawing/2014/main" val="706246654"/>
                  </a:ext>
                </a:extLst>
              </a:tr>
              <a:tr h="370840">
                <a:tc>
                  <a:txBody>
                    <a:bodyPr/>
                    <a:lstStyle/>
                    <a:p>
                      <a:r>
                        <a:rPr lang="en-US" dirty="0"/>
                        <a:t>1</a:t>
                      </a:r>
                      <a:endParaRPr lang="en-IN" dirty="0"/>
                    </a:p>
                  </a:txBody>
                  <a:tcPr/>
                </a:tc>
                <a:tc>
                  <a:txBody>
                    <a:bodyPr/>
                    <a:lstStyle/>
                    <a:p>
                      <a:r>
                        <a:rPr lang="en-US" dirty="0"/>
                        <a:t>0</a:t>
                      </a:r>
                      <a:endParaRPr lang="en-IN" dirty="0"/>
                    </a:p>
                  </a:txBody>
                  <a:tcPr/>
                </a:tc>
                <a:tc>
                  <a:txBody>
                    <a:bodyPr/>
                    <a:lstStyle/>
                    <a:p>
                      <a:r>
                        <a:rPr lang="en-US" dirty="0"/>
                        <a:t>66</a:t>
                      </a:r>
                      <a:endParaRPr lang="en-IN" dirty="0"/>
                    </a:p>
                  </a:txBody>
                  <a:tcPr/>
                </a:tc>
                <a:extLst>
                  <a:ext uri="{0D108BD9-81ED-4DB2-BD59-A6C34878D82A}">
                    <a16:rowId xmlns:a16="http://schemas.microsoft.com/office/drawing/2014/main" val="2551593064"/>
                  </a:ext>
                </a:extLst>
              </a:tr>
              <a:tr h="370840">
                <a:tc>
                  <a:txBody>
                    <a:bodyPr/>
                    <a:lstStyle/>
                    <a:p>
                      <a:r>
                        <a:rPr lang="en-US" dirty="0"/>
                        <a:t>2</a:t>
                      </a:r>
                      <a:endParaRPr lang="en-IN" dirty="0"/>
                    </a:p>
                  </a:txBody>
                  <a:tcPr/>
                </a:tc>
                <a:tc>
                  <a:txBody>
                    <a:bodyPr/>
                    <a:lstStyle/>
                    <a:p>
                      <a:r>
                        <a:rPr lang="en-US" dirty="0"/>
                        <a:t>1</a:t>
                      </a:r>
                      <a:endParaRPr lang="en-IN" dirty="0"/>
                    </a:p>
                  </a:txBody>
                  <a:tcPr/>
                </a:tc>
                <a:tc>
                  <a:txBody>
                    <a:bodyPr/>
                    <a:lstStyle/>
                    <a:p>
                      <a:r>
                        <a:rPr lang="en-US" dirty="0"/>
                        <a:t>40</a:t>
                      </a:r>
                      <a:endParaRPr lang="en-IN" dirty="0"/>
                    </a:p>
                  </a:txBody>
                  <a:tcPr/>
                </a:tc>
                <a:extLst>
                  <a:ext uri="{0D108BD9-81ED-4DB2-BD59-A6C34878D82A}">
                    <a16:rowId xmlns:a16="http://schemas.microsoft.com/office/drawing/2014/main" val="789967762"/>
                  </a:ext>
                </a:extLst>
              </a:tr>
              <a:tr h="370840">
                <a:tc>
                  <a:txBody>
                    <a:bodyPr/>
                    <a:lstStyle/>
                    <a:p>
                      <a:r>
                        <a:rPr lang="en-US" dirty="0"/>
                        <a:t>3</a:t>
                      </a:r>
                      <a:endParaRPr lang="en-IN" dirty="0"/>
                    </a:p>
                  </a:txBody>
                  <a:tcPr/>
                </a:tc>
                <a:tc>
                  <a:txBody>
                    <a:bodyPr/>
                    <a:lstStyle/>
                    <a:p>
                      <a:r>
                        <a:rPr lang="en-US" dirty="0"/>
                        <a:t>2</a:t>
                      </a:r>
                      <a:endParaRPr lang="en-IN" dirty="0"/>
                    </a:p>
                  </a:txBody>
                  <a:tcPr/>
                </a:tc>
                <a:tc>
                  <a:txBody>
                    <a:bodyPr/>
                    <a:lstStyle/>
                    <a:p>
                      <a:r>
                        <a:rPr lang="en-US" dirty="0"/>
                        <a:t>20</a:t>
                      </a:r>
                      <a:endParaRPr lang="en-IN" dirty="0"/>
                    </a:p>
                  </a:txBody>
                  <a:tcPr/>
                </a:tc>
                <a:extLst>
                  <a:ext uri="{0D108BD9-81ED-4DB2-BD59-A6C34878D82A}">
                    <a16:rowId xmlns:a16="http://schemas.microsoft.com/office/drawing/2014/main" val="2754451847"/>
                  </a:ext>
                </a:extLst>
              </a:tr>
            </a:tbl>
          </a:graphicData>
        </a:graphic>
      </p:graphicFrame>
    </p:spTree>
    <p:extLst>
      <p:ext uri="{BB962C8B-B14F-4D97-AF65-F5344CB8AC3E}">
        <p14:creationId xmlns:p14="http://schemas.microsoft.com/office/powerpoint/2010/main" val="28930985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C439E-4483-B338-3E26-D5F5AF4C8626}"/>
              </a:ext>
            </a:extLst>
          </p:cNvPr>
          <p:cNvSpPr>
            <a:spLocks noGrp="1"/>
          </p:cNvSpPr>
          <p:nvPr>
            <p:ph type="title"/>
          </p:nvPr>
        </p:nvSpPr>
        <p:spPr/>
        <p:txBody>
          <a:bodyPr/>
          <a:lstStyle/>
          <a:p>
            <a:r>
              <a:rPr lang="en-US" dirty="0"/>
              <a:t>Mayo 2004 With European Modification (AL-CM)</a:t>
            </a:r>
            <a:endParaRPr lang="en-IN" dirty="0"/>
          </a:p>
        </p:txBody>
      </p:sp>
      <p:sp>
        <p:nvSpPr>
          <p:cNvPr id="3" name="Content Placeholder 2">
            <a:extLst>
              <a:ext uri="{FF2B5EF4-FFF2-40B4-BE49-F238E27FC236}">
                <a16:creationId xmlns:a16="http://schemas.microsoft.com/office/drawing/2014/main" id="{2C53F615-39F5-296C-F02A-B1876C7F25F0}"/>
              </a:ext>
            </a:extLst>
          </p:cNvPr>
          <p:cNvSpPr>
            <a:spLocks noGrp="1"/>
          </p:cNvSpPr>
          <p:nvPr>
            <p:ph idx="1"/>
          </p:nvPr>
        </p:nvSpPr>
        <p:spPr/>
        <p:txBody>
          <a:bodyPr/>
          <a:lstStyle/>
          <a:p>
            <a:pPr marL="0" indent="0">
              <a:buNone/>
            </a:pPr>
            <a:r>
              <a:rPr lang="en-IN" b="1" dirty="0"/>
              <a:t>PARAMETERS &amp; THRESHOLD:</a:t>
            </a:r>
          </a:p>
          <a:p>
            <a:r>
              <a:rPr lang="en-IN" dirty="0" err="1"/>
              <a:t>TnT</a:t>
            </a:r>
            <a:r>
              <a:rPr lang="en-IN" dirty="0"/>
              <a:t> ≥0.035 mcg/L [OR] </a:t>
            </a:r>
            <a:r>
              <a:rPr lang="en-IN" dirty="0" err="1"/>
              <a:t>TnI</a:t>
            </a:r>
            <a:r>
              <a:rPr lang="en-IN" dirty="0"/>
              <a:t> ≥0.1 mcg/L/ [OR] </a:t>
            </a:r>
            <a:r>
              <a:rPr lang="en-US" dirty="0"/>
              <a:t>High-sensitivity </a:t>
            </a:r>
            <a:r>
              <a:rPr lang="en-US" dirty="0" err="1"/>
              <a:t>TnT</a:t>
            </a:r>
            <a:r>
              <a:rPr lang="en-US" dirty="0"/>
              <a:t> ≥50 ng/L</a:t>
            </a:r>
          </a:p>
          <a:p>
            <a:r>
              <a:rPr lang="en-IN" dirty="0"/>
              <a:t>NT-</a:t>
            </a:r>
            <a:r>
              <a:rPr lang="en-IN" dirty="0" err="1"/>
              <a:t>proBNP</a:t>
            </a:r>
            <a:r>
              <a:rPr lang="en-IN" dirty="0"/>
              <a:t> ≥332 ng/L</a:t>
            </a:r>
          </a:p>
          <a:p>
            <a:endParaRPr lang="en-IN" dirty="0"/>
          </a:p>
        </p:txBody>
      </p:sp>
      <p:graphicFrame>
        <p:nvGraphicFramePr>
          <p:cNvPr id="4" name="Table 3">
            <a:extLst>
              <a:ext uri="{FF2B5EF4-FFF2-40B4-BE49-F238E27FC236}">
                <a16:creationId xmlns:a16="http://schemas.microsoft.com/office/drawing/2014/main" id="{C8FC92F2-FEA5-4FC8-067B-8E801AD48001}"/>
              </a:ext>
            </a:extLst>
          </p:cNvPr>
          <p:cNvGraphicFramePr>
            <a:graphicFrameLocks noGrp="1"/>
          </p:cNvGraphicFramePr>
          <p:nvPr>
            <p:extLst>
              <p:ext uri="{D42A27DB-BD31-4B8C-83A1-F6EECF244321}">
                <p14:modId xmlns:p14="http://schemas.microsoft.com/office/powerpoint/2010/main" val="67336267"/>
              </p:ext>
            </p:extLst>
          </p:nvPr>
        </p:nvGraphicFramePr>
        <p:xfrm>
          <a:off x="1788368" y="4056754"/>
          <a:ext cx="8127999" cy="26619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161188923"/>
                    </a:ext>
                  </a:extLst>
                </a:gridCol>
                <a:gridCol w="2709333">
                  <a:extLst>
                    <a:ext uri="{9D8B030D-6E8A-4147-A177-3AD203B41FA5}">
                      <a16:colId xmlns:a16="http://schemas.microsoft.com/office/drawing/2014/main" val="3879489257"/>
                    </a:ext>
                  </a:extLst>
                </a:gridCol>
                <a:gridCol w="2709333">
                  <a:extLst>
                    <a:ext uri="{9D8B030D-6E8A-4147-A177-3AD203B41FA5}">
                      <a16:colId xmlns:a16="http://schemas.microsoft.com/office/drawing/2014/main" val="3890319683"/>
                    </a:ext>
                  </a:extLst>
                </a:gridCol>
              </a:tblGrid>
              <a:tr h="370840">
                <a:tc>
                  <a:txBody>
                    <a:bodyPr/>
                    <a:lstStyle/>
                    <a:p>
                      <a:r>
                        <a:rPr lang="en-US" dirty="0"/>
                        <a:t>STAGES</a:t>
                      </a:r>
                      <a:endParaRPr lang="en-IN" dirty="0"/>
                    </a:p>
                  </a:txBody>
                  <a:tcPr/>
                </a:tc>
                <a:tc>
                  <a:txBody>
                    <a:bodyPr/>
                    <a:lstStyle/>
                    <a:p>
                      <a:r>
                        <a:rPr lang="en-US" dirty="0"/>
                        <a:t>No. of Parameters above threshold</a:t>
                      </a:r>
                      <a:endParaRPr lang="en-IN" dirty="0"/>
                    </a:p>
                  </a:txBody>
                  <a:tcPr/>
                </a:tc>
                <a:tc>
                  <a:txBody>
                    <a:bodyPr/>
                    <a:lstStyle/>
                    <a:p>
                      <a:r>
                        <a:rPr lang="en-US" dirty="0"/>
                        <a:t>Median survival</a:t>
                      </a:r>
                    </a:p>
                    <a:p>
                      <a:r>
                        <a:rPr lang="en-US" dirty="0"/>
                        <a:t>(months)</a:t>
                      </a:r>
                      <a:endParaRPr lang="en-IN" dirty="0"/>
                    </a:p>
                  </a:txBody>
                  <a:tcPr/>
                </a:tc>
                <a:extLst>
                  <a:ext uri="{0D108BD9-81ED-4DB2-BD59-A6C34878D82A}">
                    <a16:rowId xmlns:a16="http://schemas.microsoft.com/office/drawing/2014/main" val="3674116764"/>
                  </a:ext>
                </a:extLst>
              </a:tr>
              <a:tr h="370840">
                <a:tc>
                  <a:txBody>
                    <a:bodyPr/>
                    <a:lstStyle/>
                    <a:p>
                      <a:r>
                        <a:rPr lang="en-US" dirty="0"/>
                        <a:t>1</a:t>
                      </a:r>
                      <a:endParaRPr lang="en-IN" dirty="0"/>
                    </a:p>
                  </a:txBody>
                  <a:tcPr/>
                </a:tc>
                <a:tc>
                  <a:txBody>
                    <a:bodyPr/>
                    <a:lstStyle/>
                    <a:p>
                      <a:r>
                        <a:rPr lang="en-US" dirty="0"/>
                        <a:t>0</a:t>
                      </a:r>
                      <a:endParaRPr lang="en-IN" dirty="0"/>
                    </a:p>
                  </a:txBody>
                  <a:tcPr/>
                </a:tc>
                <a:tc>
                  <a:txBody>
                    <a:bodyPr/>
                    <a:lstStyle/>
                    <a:p>
                      <a:r>
                        <a:rPr lang="en-IN" dirty="0"/>
                        <a:t>60% survival at 10 y</a:t>
                      </a:r>
                    </a:p>
                  </a:txBody>
                  <a:tcPr/>
                </a:tc>
                <a:extLst>
                  <a:ext uri="{0D108BD9-81ED-4DB2-BD59-A6C34878D82A}">
                    <a16:rowId xmlns:a16="http://schemas.microsoft.com/office/drawing/2014/main" val="3573890160"/>
                  </a:ext>
                </a:extLst>
              </a:tr>
              <a:tr h="370840">
                <a:tc>
                  <a:txBody>
                    <a:bodyPr/>
                    <a:lstStyle/>
                    <a:p>
                      <a:r>
                        <a:rPr lang="en-US" dirty="0"/>
                        <a:t>2</a:t>
                      </a:r>
                      <a:endParaRPr lang="en-IN" dirty="0"/>
                    </a:p>
                  </a:txBody>
                  <a:tcPr/>
                </a:tc>
                <a:tc>
                  <a:txBody>
                    <a:bodyPr/>
                    <a:lstStyle/>
                    <a:p>
                      <a:r>
                        <a:rPr lang="en-US" dirty="0"/>
                        <a:t>1</a:t>
                      </a:r>
                      <a:endParaRPr lang="en-IN" dirty="0"/>
                    </a:p>
                  </a:txBody>
                  <a:tcPr/>
                </a:tc>
                <a:tc>
                  <a:txBody>
                    <a:bodyPr/>
                    <a:lstStyle/>
                    <a:p>
                      <a:r>
                        <a:rPr lang="en-IN" dirty="0"/>
                        <a:t>49</a:t>
                      </a:r>
                    </a:p>
                  </a:txBody>
                  <a:tcPr/>
                </a:tc>
                <a:extLst>
                  <a:ext uri="{0D108BD9-81ED-4DB2-BD59-A6C34878D82A}">
                    <a16:rowId xmlns:a16="http://schemas.microsoft.com/office/drawing/2014/main" val="1917899872"/>
                  </a:ext>
                </a:extLst>
              </a:tr>
              <a:tr h="370840">
                <a:tc>
                  <a:txBody>
                    <a:bodyPr/>
                    <a:lstStyle/>
                    <a:p>
                      <a:r>
                        <a:rPr lang="en-US" dirty="0"/>
                        <a:t>3 A</a:t>
                      </a:r>
                      <a:endParaRPr lang="en-IN" dirty="0"/>
                    </a:p>
                  </a:txBody>
                  <a:tcPr/>
                </a:tc>
                <a:tc>
                  <a:txBody>
                    <a:bodyPr/>
                    <a:lstStyle/>
                    <a:p>
                      <a:r>
                        <a:rPr lang="en-US" dirty="0"/>
                        <a:t>2 [NT-</a:t>
                      </a:r>
                      <a:r>
                        <a:rPr lang="en-US" dirty="0" err="1"/>
                        <a:t>proBNP</a:t>
                      </a:r>
                      <a:r>
                        <a:rPr lang="en-US" dirty="0"/>
                        <a:t> &lt;8,500 ng/</a:t>
                      </a:r>
                      <a:r>
                        <a:rPr lang="en-US" dirty="0" err="1"/>
                        <a:t>Ml</a:t>
                      </a:r>
                      <a:r>
                        <a:rPr lang="en-US" dirty="0"/>
                        <a:t>]</a:t>
                      </a:r>
                      <a:endParaRPr lang="en-IN" dirty="0"/>
                    </a:p>
                  </a:txBody>
                  <a:tcPr/>
                </a:tc>
                <a:tc>
                  <a:txBody>
                    <a:bodyPr/>
                    <a:lstStyle/>
                    <a:p>
                      <a:r>
                        <a:rPr lang="en-US" dirty="0"/>
                        <a:t>14</a:t>
                      </a:r>
                      <a:endParaRPr lang="en-IN" dirty="0"/>
                    </a:p>
                  </a:txBody>
                  <a:tcPr/>
                </a:tc>
                <a:extLst>
                  <a:ext uri="{0D108BD9-81ED-4DB2-BD59-A6C34878D82A}">
                    <a16:rowId xmlns:a16="http://schemas.microsoft.com/office/drawing/2014/main" val="2917332986"/>
                  </a:ext>
                </a:extLst>
              </a:tr>
              <a:tr h="370840">
                <a:tc>
                  <a:txBody>
                    <a:bodyPr/>
                    <a:lstStyle/>
                    <a:p>
                      <a:r>
                        <a:rPr lang="en-US" dirty="0"/>
                        <a:t>3 B</a:t>
                      </a:r>
                      <a:endParaRPr lang="en-IN" dirty="0"/>
                    </a:p>
                  </a:txBody>
                  <a:tcPr/>
                </a:tc>
                <a:tc>
                  <a:txBody>
                    <a:bodyPr/>
                    <a:lstStyle/>
                    <a:p>
                      <a:r>
                        <a:rPr lang="en-US" dirty="0"/>
                        <a:t>2 [NT-</a:t>
                      </a:r>
                      <a:r>
                        <a:rPr lang="en-US" dirty="0" err="1"/>
                        <a:t>proBNP</a:t>
                      </a:r>
                      <a:r>
                        <a:rPr lang="en-US" dirty="0"/>
                        <a:t> ≥8,500 ng/mL]</a:t>
                      </a:r>
                      <a:endParaRPr lang="en-IN" dirty="0"/>
                    </a:p>
                  </a:txBody>
                  <a:tcPr/>
                </a:tc>
                <a:tc>
                  <a:txBody>
                    <a:bodyPr/>
                    <a:lstStyle/>
                    <a:p>
                      <a:r>
                        <a:rPr lang="en-US" dirty="0"/>
                        <a:t>5</a:t>
                      </a:r>
                      <a:endParaRPr lang="en-IN" dirty="0"/>
                    </a:p>
                  </a:txBody>
                  <a:tcPr/>
                </a:tc>
                <a:extLst>
                  <a:ext uri="{0D108BD9-81ED-4DB2-BD59-A6C34878D82A}">
                    <a16:rowId xmlns:a16="http://schemas.microsoft.com/office/drawing/2014/main" val="2597290516"/>
                  </a:ext>
                </a:extLst>
              </a:tr>
            </a:tbl>
          </a:graphicData>
        </a:graphic>
      </p:graphicFrame>
    </p:spTree>
    <p:extLst>
      <p:ext uri="{BB962C8B-B14F-4D97-AF65-F5344CB8AC3E}">
        <p14:creationId xmlns:p14="http://schemas.microsoft.com/office/powerpoint/2010/main" val="19314977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ed flag for cardiac amyloidosis&#10;&#10;Description automatically generated">
            <a:extLst>
              <a:ext uri="{FF2B5EF4-FFF2-40B4-BE49-F238E27FC236}">
                <a16:creationId xmlns:a16="http://schemas.microsoft.com/office/drawing/2014/main" id="{17134F66-556F-AE15-47C4-125FED95169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3175" b="7350"/>
          <a:stretch/>
        </p:blipFill>
        <p:spPr>
          <a:xfrm>
            <a:off x="1476375" y="733426"/>
            <a:ext cx="8820150" cy="5562600"/>
          </a:xfrm>
        </p:spPr>
      </p:pic>
    </p:spTree>
    <p:extLst>
      <p:ext uri="{BB962C8B-B14F-4D97-AF65-F5344CB8AC3E}">
        <p14:creationId xmlns:p14="http://schemas.microsoft.com/office/powerpoint/2010/main" val="2394814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9"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IN"/>
            </a:p>
          </p:txBody>
        </p:sp>
      </p:grpSp>
      <p:sp>
        <p:nvSpPr>
          <p:cNvPr id="11" name="Rectangle 10">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N"/>
          </a:p>
        </p:txBody>
      </p:sp>
      <p:grpSp>
        <p:nvGrpSpPr>
          <p:cNvPr id="13" name="Group 12">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4" name="Rectangle 13">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15"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IN"/>
            </a:p>
          </p:txBody>
        </p:sp>
      </p:grpSp>
      <p:sp>
        <p:nvSpPr>
          <p:cNvPr id="2" name="Title 1">
            <a:extLst>
              <a:ext uri="{FF2B5EF4-FFF2-40B4-BE49-F238E27FC236}">
                <a16:creationId xmlns:a16="http://schemas.microsoft.com/office/drawing/2014/main" id="{ACFDDBB0-7F67-1453-86D5-94B2506D5D9D}"/>
              </a:ext>
            </a:extLst>
          </p:cNvPr>
          <p:cNvSpPr>
            <a:spLocks noGrp="1"/>
          </p:cNvSpPr>
          <p:nvPr>
            <p:ph type="title"/>
          </p:nvPr>
        </p:nvSpPr>
        <p:spPr>
          <a:xfrm>
            <a:off x="1683171" y="1169773"/>
            <a:ext cx="8825658" cy="2870161"/>
          </a:xfrm>
        </p:spPr>
        <p:txBody>
          <a:bodyPr vert="horz" lIns="91440" tIns="45720" rIns="91440" bIns="45720" rtlCol="0" anchor="b">
            <a:normAutofit/>
          </a:bodyPr>
          <a:lstStyle/>
          <a:p>
            <a:pPr algn="ctr"/>
            <a:r>
              <a:rPr lang="en-US" sz="5400" dirty="0">
                <a:solidFill>
                  <a:schemeClr val="tx1"/>
                </a:solidFill>
              </a:rPr>
              <a:t>THANK YOU</a:t>
            </a:r>
          </a:p>
        </p:txBody>
      </p:sp>
      <p:cxnSp>
        <p:nvCxnSpPr>
          <p:cNvPr id="17" name="Straight Connector 16">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280177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What is Cardiac Amyloidosis?</a:t>
            </a:r>
          </a:p>
        </p:txBody>
      </p:sp>
      <p:graphicFrame>
        <p:nvGraphicFramePr>
          <p:cNvPr id="17" name="Content Placeholder 16"/>
          <p:cNvGraphicFramePr>
            <a:graphicFrameLocks noGrp="1"/>
          </p:cNvGraphicFramePr>
          <p:nvPr>
            <p:ph idx="1"/>
            <p:extLst>
              <p:ext uri="{D42A27DB-BD31-4B8C-83A1-F6EECF244321}">
                <p14:modId xmlns:p14="http://schemas.microsoft.com/office/powerpoint/2010/main" val="3782955046"/>
              </p:ext>
            </p:extLst>
          </p:nvPr>
        </p:nvGraphicFramePr>
        <p:xfrm>
          <a:off x="1155700" y="2403835"/>
          <a:ext cx="9939648" cy="40252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Rectangle 15"/>
          <p:cNvSpPr/>
          <p:nvPr/>
        </p:nvSpPr>
        <p:spPr>
          <a:xfrm>
            <a:off x="0" y="6596390"/>
            <a:ext cx="12192000"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prstClr val="black"/>
                </a:solidFill>
                <a:effectLst/>
                <a:uLnTx/>
                <a:uFillTx/>
                <a:latin typeface="Calibri" panose="020F0502020204030204"/>
                <a:ea typeface="+mn-ea"/>
                <a:cs typeface="+mn-cs"/>
              </a:rPr>
              <a:t>Libby P, </a:t>
            </a:r>
            <a:r>
              <a:rPr kumimoji="0" lang="en-IN" sz="1100" b="0" i="0" u="none" strike="noStrike" kern="1200" cap="none" spc="0" normalizeH="0" baseline="0" noProof="0" dirty="0" err="1">
                <a:ln>
                  <a:noFill/>
                </a:ln>
                <a:solidFill>
                  <a:prstClr val="black"/>
                </a:solidFill>
                <a:effectLst/>
                <a:uLnTx/>
                <a:uFillTx/>
                <a:latin typeface="Calibri" panose="020F0502020204030204"/>
                <a:ea typeface="+mn-ea"/>
                <a:cs typeface="+mn-cs"/>
              </a:rPr>
              <a:t>Bonow</a:t>
            </a:r>
            <a:r>
              <a:rPr kumimoji="0" lang="en-IN" sz="1100" b="0" i="0" u="none" strike="noStrike" kern="1200" cap="none" spc="0" normalizeH="0" baseline="0" noProof="0" dirty="0">
                <a:ln>
                  <a:noFill/>
                </a:ln>
                <a:solidFill>
                  <a:prstClr val="black"/>
                </a:solidFill>
                <a:effectLst/>
                <a:uLnTx/>
                <a:uFillTx/>
                <a:latin typeface="Calibri" panose="020F0502020204030204"/>
                <a:ea typeface="+mn-ea"/>
                <a:cs typeface="+mn-cs"/>
              </a:rPr>
              <a:t> RO, Mann DL, </a:t>
            </a:r>
            <a:r>
              <a:rPr kumimoji="0" lang="en-IN" sz="1100" b="0" i="0" u="none" strike="noStrike" kern="1200" cap="none" spc="0" normalizeH="0" baseline="0" noProof="0" dirty="0" err="1">
                <a:ln>
                  <a:noFill/>
                </a:ln>
                <a:solidFill>
                  <a:prstClr val="black"/>
                </a:solidFill>
                <a:effectLst/>
                <a:uLnTx/>
                <a:uFillTx/>
                <a:latin typeface="Calibri" panose="020F0502020204030204"/>
                <a:ea typeface="+mn-ea"/>
                <a:cs typeface="+mn-cs"/>
              </a:rPr>
              <a:t>Tomaselli</a:t>
            </a:r>
            <a:r>
              <a:rPr kumimoji="0" lang="en-IN" sz="1100" b="0" i="0" u="none" strike="noStrike" kern="1200" cap="none" spc="0" normalizeH="0" baseline="0" noProof="0" dirty="0">
                <a:ln>
                  <a:noFill/>
                </a:ln>
                <a:solidFill>
                  <a:prstClr val="black"/>
                </a:solidFill>
                <a:effectLst/>
                <a:uLnTx/>
                <a:uFillTx/>
                <a:latin typeface="Calibri" panose="020F0502020204030204"/>
                <a:ea typeface="+mn-ea"/>
                <a:cs typeface="+mn-cs"/>
              </a:rPr>
              <a:t> GF, Bhatt DL, Solomon SD, eds. </a:t>
            </a:r>
            <a:r>
              <a:rPr kumimoji="0" lang="en-IN" sz="1100" b="0" i="0" u="none" strike="noStrike" kern="1200" cap="none" spc="0" normalizeH="0" baseline="0" noProof="0" dirty="0" err="1">
                <a:ln>
                  <a:noFill/>
                </a:ln>
                <a:solidFill>
                  <a:prstClr val="black"/>
                </a:solidFill>
                <a:effectLst/>
                <a:uLnTx/>
                <a:uFillTx/>
                <a:latin typeface="Calibri" panose="020F0502020204030204"/>
                <a:ea typeface="+mn-ea"/>
                <a:cs typeface="+mn-cs"/>
              </a:rPr>
              <a:t>Braunwald's</a:t>
            </a:r>
            <a:r>
              <a:rPr kumimoji="0" lang="en-IN" sz="1100" b="0" i="0" u="none" strike="noStrike" kern="1200" cap="none" spc="0" normalizeH="0" baseline="0" noProof="0" dirty="0">
                <a:ln>
                  <a:noFill/>
                </a:ln>
                <a:solidFill>
                  <a:prstClr val="black"/>
                </a:solidFill>
                <a:effectLst/>
                <a:uLnTx/>
                <a:uFillTx/>
                <a:latin typeface="Calibri" panose="020F0502020204030204"/>
                <a:ea typeface="+mn-ea"/>
                <a:cs typeface="+mn-cs"/>
              </a:rPr>
              <a:t> Heart Disease: A Textbook of Cardiovascular Medicine. 12th ed. Philadelphia, PA: Elsevier; 2022:chap 52.</a:t>
            </a:r>
          </a:p>
        </p:txBody>
      </p:sp>
    </p:spTree>
    <p:extLst>
      <p:ext uri="{BB962C8B-B14F-4D97-AF65-F5344CB8AC3E}">
        <p14:creationId xmlns:p14="http://schemas.microsoft.com/office/powerpoint/2010/main" val="236544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7"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83E7D7-1B49-8C98-F1FA-3B68B0E51A2E}"/>
              </a:ext>
            </a:extLst>
          </p:cNvPr>
          <p:cNvSpPr>
            <a:spLocks noGrp="1"/>
          </p:cNvSpPr>
          <p:nvPr>
            <p:ph type="ctrTitle"/>
          </p:nvPr>
        </p:nvSpPr>
        <p:spPr>
          <a:xfrm>
            <a:off x="1154955" y="2099733"/>
            <a:ext cx="8825658" cy="1482453"/>
          </a:xfrm>
        </p:spPr>
        <p:txBody>
          <a:bodyPr/>
          <a:lstStyle/>
          <a:p>
            <a:r>
              <a:rPr lang="en-US" dirty="0"/>
              <a:t>					EPIDEMIOLOGY</a:t>
            </a:r>
            <a:endParaRPr lang="en-IN" dirty="0"/>
          </a:p>
        </p:txBody>
      </p:sp>
      <p:sp>
        <p:nvSpPr>
          <p:cNvPr id="5" name="Subtitle 4">
            <a:extLst>
              <a:ext uri="{FF2B5EF4-FFF2-40B4-BE49-F238E27FC236}">
                <a16:creationId xmlns:a16="http://schemas.microsoft.com/office/drawing/2014/main" id="{84E1596C-00BC-0922-E8EF-417AF303094E}"/>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384036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457245631"/>
              </p:ext>
            </p:extLst>
          </p:nvPr>
        </p:nvGraphicFramePr>
        <p:xfrm>
          <a:off x="495300" y="490195"/>
          <a:ext cx="11153775" cy="5929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6596390"/>
            <a:ext cx="12192000"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prstClr val="black"/>
                </a:solidFill>
                <a:effectLst/>
                <a:uLnTx/>
                <a:uFillTx/>
                <a:latin typeface="Calibri" panose="020F0502020204030204"/>
                <a:ea typeface="+mn-ea"/>
                <a:cs typeface="+mn-cs"/>
              </a:rPr>
              <a:t>Libby P, </a:t>
            </a:r>
            <a:r>
              <a:rPr kumimoji="0" lang="en-IN" sz="1100" b="0" i="0" u="none" strike="noStrike" kern="1200" cap="none" spc="0" normalizeH="0" baseline="0" noProof="0" dirty="0" err="1">
                <a:ln>
                  <a:noFill/>
                </a:ln>
                <a:solidFill>
                  <a:prstClr val="black"/>
                </a:solidFill>
                <a:effectLst/>
                <a:uLnTx/>
                <a:uFillTx/>
                <a:latin typeface="Calibri" panose="020F0502020204030204"/>
                <a:ea typeface="+mn-ea"/>
                <a:cs typeface="+mn-cs"/>
              </a:rPr>
              <a:t>Bonow</a:t>
            </a:r>
            <a:r>
              <a:rPr kumimoji="0" lang="en-IN" sz="1100" b="0" i="0" u="none" strike="noStrike" kern="1200" cap="none" spc="0" normalizeH="0" baseline="0" noProof="0" dirty="0">
                <a:ln>
                  <a:noFill/>
                </a:ln>
                <a:solidFill>
                  <a:prstClr val="black"/>
                </a:solidFill>
                <a:effectLst/>
                <a:uLnTx/>
                <a:uFillTx/>
                <a:latin typeface="Calibri" panose="020F0502020204030204"/>
                <a:ea typeface="+mn-ea"/>
                <a:cs typeface="+mn-cs"/>
              </a:rPr>
              <a:t> RO, Mann DL, </a:t>
            </a:r>
            <a:r>
              <a:rPr kumimoji="0" lang="en-IN" sz="1100" b="0" i="0" u="none" strike="noStrike" kern="1200" cap="none" spc="0" normalizeH="0" baseline="0" noProof="0" dirty="0" err="1">
                <a:ln>
                  <a:noFill/>
                </a:ln>
                <a:solidFill>
                  <a:prstClr val="black"/>
                </a:solidFill>
                <a:effectLst/>
                <a:uLnTx/>
                <a:uFillTx/>
                <a:latin typeface="Calibri" panose="020F0502020204030204"/>
                <a:ea typeface="+mn-ea"/>
                <a:cs typeface="+mn-cs"/>
              </a:rPr>
              <a:t>Tomaselli</a:t>
            </a:r>
            <a:r>
              <a:rPr kumimoji="0" lang="en-IN" sz="1100" b="0" i="0" u="none" strike="noStrike" kern="1200" cap="none" spc="0" normalizeH="0" baseline="0" noProof="0" dirty="0">
                <a:ln>
                  <a:noFill/>
                </a:ln>
                <a:solidFill>
                  <a:prstClr val="black"/>
                </a:solidFill>
                <a:effectLst/>
                <a:uLnTx/>
                <a:uFillTx/>
                <a:latin typeface="Calibri" panose="020F0502020204030204"/>
                <a:ea typeface="+mn-ea"/>
                <a:cs typeface="+mn-cs"/>
              </a:rPr>
              <a:t> GF, Bhatt DL, Solomon SD, eds. </a:t>
            </a:r>
            <a:r>
              <a:rPr kumimoji="0" lang="en-IN" sz="1100" b="0" i="0" u="none" strike="noStrike" kern="1200" cap="none" spc="0" normalizeH="0" baseline="0" noProof="0" dirty="0" err="1">
                <a:ln>
                  <a:noFill/>
                </a:ln>
                <a:solidFill>
                  <a:prstClr val="black"/>
                </a:solidFill>
                <a:effectLst/>
                <a:uLnTx/>
                <a:uFillTx/>
                <a:latin typeface="Calibri" panose="020F0502020204030204"/>
                <a:ea typeface="+mn-ea"/>
                <a:cs typeface="+mn-cs"/>
              </a:rPr>
              <a:t>Braunwald's</a:t>
            </a:r>
            <a:r>
              <a:rPr kumimoji="0" lang="en-IN" sz="1100" b="0" i="0" u="none" strike="noStrike" kern="1200" cap="none" spc="0" normalizeH="0" baseline="0" noProof="0" dirty="0">
                <a:ln>
                  <a:noFill/>
                </a:ln>
                <a:solidFill>
                  <a:prstClr val="black"/>
                </a:solidFill>
                <a:effectLst/>
                <a:uLnTx/>
                <a:uFillTx/>
                <a:latin typeface="Calibri" panose="020F0502020204030204"/>
                <a:ea typeface="+mn-ea"/>
                <a:cs typeface="+mn-cs"/>
              </a:rPr>
              <a:t> Heart Disease: A Textbook of Cardiovascular Medicine. 12th ed. Philadelphia, PA: Elsevier; 2022:chap 52.</a:t>
            </a:r>
          </a:p>
        </p:txBody>
      </p:sp>
    </p:spTree>
    <p:extLst>
      <p:ext uri="{BB962C8B-B14F-4D97-AF65-F5344CB8AC3E}">
        <p14:creationId xmlns:p14="http://schemas.microsoft.com/office/powerpoint/2010/main" val="52082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5313</TotalTime>
  <Words>3864</Words>
  <Application>Microsoft Office PowerPoint</Application>
  <PresentationFormat>Widescreen</PresentationFormat>
  <Paragraphs>354</Paragraphs>
  <Slides>66</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Century Gothic</vt:lpstr>
      <vt:lpstr>Source Sans Pro</vt:lpstr>
      <vt:lpstr>Wingdings</vt:lpstr>
      <vt:lpstr>Wingdings 3</vt:lpstr>
      <vt:lpstr>Ion Boardroom</vt:lpstr>
      <vt:lpstr>CARDIAC AMYLOIDOSIS</vt:lpstr>
      <vt:lpstr>REFERENCES</vt:lpstr>
      <vt:lpstr>PowerPoint Presentation</vt:lpstr>
      <vt:lpstr>TOPICS </vt:lpstr>
      <vt:lpstr>    NOMENCLATURE</vt:lpstr>
      <vt:lpstr>PowerPoint Presentation</vt:lpstr>
      <vt:lpstr>What is Cardiac Amyloidosis?</vt:lpstr>
      <vt:lpstr>     EPIDEMIOLOGY</vt:lpstr>
      <vt:lpstr>PowerPoint Presentation</vt:lpstr>
      <vt:lpstr>What are the numbers in India?</vt:lpstr>
      <vt:lpstr>PowerPoint Presentation</vt:lpstr>
      <vt:lpstr>    PATHOBIOLOGY</vt:lpstr>
      <vt:lpstr>AMYLOIDOSIS</vt:lpstr>
      <vt:lpstr>PowerPoint Presentation</vt:lpstr>
      <vt:lpstr>PowerPoint Presentation</vt:lpstr>
      <vt:lpstr>How does this condition affect heart?</vt:lpstr>
      <vt:lpstr>   CLINICAL FEATURES</vt:lpstr>
      <vt:lpstr>PowerPoint Presentation</vt:lpstr>
      <vt:lpstr>PowerPoint Presentation</vt:lpstr>
      <vt:lpstr>OTHER CLINICAL FINDINGS</vt:lpstr>
      <vt:lpstr>ELECTROPHYSIOLOGIC MANIFESTATION </vt:lpstr>
      <vt:lpstr>PowerPoint Presentation</vt:lpstr>
      <vt:lpstr>PowerPoint Presentation</vt:lpstr>
      <vt:lpstr>DIAGNOSIS</vt:lpstr>
      <vt:lpstr>QUICK TIP:</vt:lpstr>
      <vt:lpstr>LAB TESTING:</vt:lpstr>
      <vt:lpstr>ENDOMYOCARDIAL BIOPSY</vt:lpstr>
      <vt:lpstr>ECHO:</vt:lpstr>
      <vt:lpstr>PowerPoint Presentation</vt:lpstr>
      <vt:lpstr>PowerPoint Presentation</vt:lpstr>
      <vt:lpstr>PowerPoint Presentation</vt:lpstr>
      <vt:lpstr>PowerPoint Presentation</vt:lpstr>
      <vt:lpstr>CMR</vt:lpstr>
      <vt:lpstr>PowerPoint Presentation</vt:lpstr>
      <vt:lpstr>PowerPoint Presentation</vt:lpstr>
      <vt:lpstr>PowerPoint Presentation</vt:lpstr>
      <vt:lpstr>Perugini grading scale</vt:lpstr>
      <vt:lpstr>PowerPoint Presentation</vt:lpstr>
      <vt:lpstr>PowerPoint Presentation</vt:lpstr>
      <vt:lpstr>PowerPoint Presentation</vt:lpstr>
      <vt:lpstr>PowerPoint Presentation</vt:lpstr>
      <vt:lpstr>TREATMENT</vt:lpstr>
      <vt:lpstr>PowerPoint Presentation</vt:lpstr>
      <vt:lpstr>QUICK TIP: SYMPTOM MANAGEMENT</vt:lpstr>
      <vt:lpstr>ATRIAL FIBRILLATION</vt:lpstr>
      <vt:lpstr>ARRYTHMIA</vt:lpstr>
      <vt:lpstr>ICD- survival benefit? </vt:lpstr>
      <vt:lpstr>AMYLOID SPECIFIC THERAPY</vt:lpstr>
      <vt:lpstr>QUICK TIP: </vt:lpstr>
      <vt:lpstr>PowerPoint Presentation</vt:lpstr>
      <vt:lpstr>PowerPoint Presentation</vt:lpstr>
      <vt:lpstr>Criteria for haematologic &amp; organ response</vt:lpstr>
      <vt:lpstr>TREATMENT OF ATTR-CA</vt:lpstr>
      <vt:lpstr>TAFAMIDIS</vt:lpstr>
      <vt:lpstr>PowerPoint Presentation</vt:lpstr>
      <vt:lpstr>PHASE 3 CLINICAL TRIALS (END POINTS)</vt:lpstr>
      <vt:lpstr>EMERGING TREATMENT OPTIONS</vt:lpstr>
      <vt:lpstr>AMYLOID NEUROPATHY</vt:lpstr>
      <vt:lpstr>GI AMYLOIDOSIS</vt:lpstr>
      <vt:lpstr>AMYLOID NEPHROPATHY</vt:lpstr>
      <vt:lpstr>ADVANCED HF</vt:lpstr>
      <vt:lpstr>PROGNOSIS</vt:lpstr>
      <vt:lpstr>MAYO STAGING (ATTRwt-CM)</vt:lpstr>
      <vt:lpstr>Mayo 2004 With European Modification (AL-CM)</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CARDIAC AMYLOIDOSIS</dc:title>
  <dc:creator>hari kishore</dc:creator>
  <cp:lastModifiedBy>hari kishore</cp:lastModifiedBy>
  <cp:revision>9</cp:revision>
  <dcterms:created xsi:type="dcterms:W3CDTF">2024-02-07T13:33:36Z</dcterms:created>
  <dcterms:modified xsi:type="dcterms:W3CDTF">2024-02-12T20:01:22Z</dcterms:modified>
</cp:coreProperties>
</file>